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02" r:id="rId5"/>
  </p:sldMasterIdLst>
  <p:notesMasterIdLst>
    <p:notesMasterId r:id="rId78"/>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7"/>
  </p:normalViewPr>
  <p:slideViewPr>
    <p:cSldViewPr snapToGrid="0" snapToObjects="1">
      <p:cViewPr>
        <p:scale>
          <a:sx n="86" d="100"/>
          <a:sy n="86" d="100"/>
        </p:scale>
        <p:origin x="2944" y="8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F0FA3-B32E-5849-B310-838C0D9231D4}" type="datetimeFigureOut">
              <a:rPr lang="en-US" smtClean="0"/>
              <a:t>1/13/23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14DC5-C9E4-C74B-8BE9-B1EB62D300DC}" type="slidenum">
              <a:rPr lang="en-US" smtClean="0"/>
              <a:t>‹#›</a:t>
            </a:fld>
            <a:endParaRPr lang="en-US"/>
          </a:p>
        </p:txBody>
      </p:sp>
    </p:spTree>
    <p:extLst>
      <p:ext uri="{BB962C8B-B14F-4D97-AF65-F5344CB8AC3E}">
        <p14:creationId xmlns:p14="http://schemas.microsoft.com/office/powerpoint/2010/main" val="1891457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3276EA5-1170-9F4C-8CB1-600D4EABA202}" type="slidenum">
              <a:rPr lang="en-US" sz="1200" b="0">
                <a:solidFill>
                  <a:prstClr val="black"/>
                </a:solidFill>
                <a:latin typeface="Arial" charset="0"/>
              </a:rPr>
              <a:pPr eaLnBrk="1" hangingPunct="1"/>
              <a:t>1</a:t>
            </a:fld>
            <a:endParaRPr lang="en-US" sz="1200" b="0">
              <a:solidFill>
                <a:prstClr val="black"/>
              </a:solidFill>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6038194-F640-2F41-B6A1-BD5A2B1A3C0F}" type="slidenum">
              <a:rPr lang="en-US" sz="1200" b="0">
                <a:solidFill>
                  <a:prstClr val="black"/>
                </a:solidFill>
                <a:latin typeface="Arial" charset="0"/>
              </a:rPr>
              <a:pPr eaLnBrk="1" hangingPunct="1"/>
              <a:t>10</a:t>
            </a:fld>
            <a:endParaRPr lang="en-US" sz="1200" b="0">
              <a:solidFill>
                <a:prstClr val="black"/>
              </a:solidFill>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536482-1E72-0F4F-A8C1-DEEE635D8FB1}" type="slidenum">
              <a:rPr lang="en-US" sz="1200" b="0">
                <a:solidFill>
                  <a:prstClr val="black"/>
                </a:solidFill>
                <a:latin typeface="Arial" charset="0"/>
              </a:rPr>
              <a:pPr eaLnBrk="1" hangingPunct="1"/>
              <a:t>11</a:t>
            </a:fld>
            <a:endParaRPr lang="en-US" sz="1200" b="0">
              <a:solidFill>
                <a:prstClr val="black"/>
              </a:solidFill>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8DDEE30-DF29-654E-8A4D-44AD89E90516}" type="slidenum">
              <a:rPr lang="en-US" sz="1200" b="0">
                <a:solidFill>
                  <a:prstClr val="black"/>
                </a:solidFill>
                <a:latin typeface="Arial" charset="0"/>
              </a:rPr>
              <a:pPr eaLnBrk="1" hangingPunct="1"/>
              <a:t>12</a:t>
            </a:fld>
            <a:endParaRPr lang="en-US" sz="1200" b="0">
              <a:solidFill>
                <a:prstClr val="black"/>
              </a:solidFill>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06190E4-8196-A74F-A25B-9C87BC7F896F}" type="slidenum">
              <a:rPr lang="en-US" sz="1200" b="0">
                <a:solidFill>
                  <a:prstClr val="black"/>
                </a:solidFill>
                <a:latin typeface="Arial" charset="0"/>
              </a:rPr>
              <a:pPr eaLnBrk="1" hangingPunct="1"/>
              <a:t>13</a:t>
            </a:fld>
            <a:endParaRPr lang="en-US" sz="1200" b="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09159A-78EB-6D4A-9A2E-B33F27F4C016}" type="slidenum">
              <a:rPr lang="en-US" sz="1200" b="0">
                <a:solidFill>
                  <a:prstClr val="black"/>
                </a:solidFill>
                <a:latin typeface="Arial" charset="0"/>
              </a:rPr>
              <a:pPr eaLnBrk="1" hangingPunct="1"/>
              <a:t>14</a:t>
            </a:fld>
            <a:endParaRPr lang="en-US" sz="1200" b="0">
              <a:solidFill>
                <a:prstClr val="black"/>
              </a:solidFill>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69A281A-C03F-BE43-9B38-525FB5F9C9E5}" type="slidenum">
              <a:rPr lang="en-US" sz="1200" b="0">
                <a:solidFill>
                  <a:prstClr val="black"/>
                </a:solidFill>
                <a:latin typeface="Arial" charset="0"/>
              </a:rPr>
              <a:pPr eaLnBrk="1" hangingPunct="1"/>
              <a:t>15</a:t>
            </a:fld>
            <a:endParaRPr lang="en-US" sz="1200" b="0">
              <a:solidFill>
                <a:prstClr val="black"/>
              </a:solidFill>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259D4F-891C-3D44-AFE8-5B957A18F068}" type="slidenum">
              <a:rPr lang="en-US" sz="1200" b="0">
                <a:solidFill>
                  <a:prstClr val="black"/>
                </a:solidFill>
                <a:latin typeface="Arial" charset="0"/>
              </a:rPr>
              <a:pPr eaLnBrk="1" hangingPunct="1"/>
              <a:t>16</a:t>
            </a:fld>
            <a:endParaRPr lang="en-US" sz="1200" b="0">
              <a:solidFill>
                <a:prstClr val="black"/>
              </a:solidFill>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C757074-2F13-C74B-AB89-76181DA1C2D9}" type="slidenum">
              <a:rPr lang="en-US" sz="1200" b="0">
                <a:solidFill>
                  <a:prstClr val="black"/>
                </a:solidFill>
                <a:latin typeface="Arial" charset="0"/>
              </a:rPr>
              <a:pPr eaLnBrk="1" hangingPunct="1"/>
              <a:t>17</a:t>
            </a:fld>
            <a:endParaRPr lang="en-US" sz="1200" b="0">
              <a:solidFill>
                <a:prstClr val="black"/>
              </a:solidFill>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6487449-3510-AB4E-88D3-9B2C6D4AF380}" type="slidenum">
              <a:rPr lang="en-US" sz="1200" b="0">
                <a:solidFill>
                  <a:prstClr val="black"/>
                </a:solidFill>
                <a:latin typeface="Arial" charset="0"/>
              </a:rPr>
              <a:pPr eaLnBrk="1" hangingPunct="1"/>
              <a:t>18</a:t>
            </a:fld>
            <a:endParaRPr lang="en-US" sz="1200" b="0">
              <a:solidFill>
                <a:prstClr val="black"/>
              </a:solidFill>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88903EF-69F3-134B-8552-76A5C9D33A6F}" type="slidenum">
              <a:rPr lang="en-US" sz="1200" b="0">
                <a:solidFill>
                  <a:prstClr val="black"/>
                </a:solidFill>
                <a:latin typeface="Arial" charset="0"/>
              </a:rPr>
              <a:pPr eaLnBrk="1" hangingPunct="1"/>
              <a:t>19</a:t>
            </a:fld>
            <a:endParaRPr lang="en-US" sz="1200" b="0">
              <a:solidFill>
                <a:prstClr val="black"/>
              </a:solidFill>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F753252-EC3F-DF49-B4D5-824B2FA8C121}" type="slidenum">
              <a:rPr lang="en-US" sz="1200" b="0">
                <a:solidFill>
                  <a:prstClr val="black"/>
                </a:solidFill>
                <a:latin typeface="Arial" charset="0"/>
              </a:rPr>
              <a:pPr eaLnBrk="1" hangingPunct="1"/>
              <a:t>2</a:t>
            </a:fld>
            <a:endParaRPr lang="en-US" sz="1200" b="0">
              <a:solidFill>
                <a:prstClr val="black"/>
              </a:solidFill>
              <a:latin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1F00B0F-29D4-0847-A36B-1E65842E1585}" type="slidenum">
              <a:rPr lang="en-US" sz="1200" b="0">
                <a:solidFill>
                  <a:prstClr val="black"/>
                </a:solidFill>
                <a:latin typeface="Arial" charset="0"/>
              </a:rPr>
              <a:pPr eaLnBrk="1" hangingPunct="1"/>
              <a:t>20</a:t>
            </a:fld>
            <a:endParaRPr lang="en-US" sz="1200" b="0">
              <a:solidFill>
                <a:prstClr val="black"/>
              </a:solidFill>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6C2594D-BCFC-2E4D-A7F6-5EF87E5FD4F9}" type="slidenum">
              <a:rPr lang="en-US" sz="1200" b="0">
                <a:solidFill>
                  <a:prstClr val="black"/>
                </a:solidFill>
                <a:latin typeface="Arial" charset="0"/>
              </a:rPr>
              <a:pPr eaLnBrk="1" hangingPunct="1"/>
              <a:t>21</a:t>
            </a:fld>
            <a:endParaRPr lang="en-US" sz="1200" b="0">
              <a:solidFill>
                <a:prstClr val="black"/>
              </a:solidFill>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186035-9477-044E-875E-D5FB4BB29F52}" type="slidenum">
              <a:rPr lang="en-US" sz="1200" b="0">
                <a:solidFill>
                  <a:prstClr val="black"/>
                </a:solidFill>
                <a:latin typeface="Arial" charset="0"/>
              </a:rPr>
              <a:pPr eaLnBrk="1" hangingPunct="1"/>
              <a:t>22</a:t>
            </a:fld>
            <a:endParaRPr lang="en-US" sz="1200" b="0">
              <a:solidFill>
                <a:prstClr val="black"/>
              </a:solidFill>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8DA105-6D84-CE42-8BED-E928A69E4746}" type="slidenum">
              <a:rPr lang="en-US" sz="1200" b="0">
                <a:solidFill>
                  <a:prstClr val="black"/>
                </a:solidFill>
                <a:latin typeface="Arial" charset="0"/>
              </a:rPr>
              <a:pPr eaLnBrk="1" hangingPunct="1"/>
              <a:t>23</a:t>
            </a:fld>
            <a:endParaRPr lang="en-US" sz="1200" b="0">
              <a:solidFill>
                <a:prstClr val="black"/>
              </a:solidFill>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38FA8D-E8EC-B74A-8DB1-DB571FBF9E24}" type="slidenum">
              <a:rPr lang="en-US" sz="1200" b="0">
                <a:solidFill>
                  <a:prstClr val="black"/>
                </a:solidFill>
                <a:latin typeface="Arial" charset="0"/>
              </a:rPr>
              <a:pPr eaLnBrk="1" hangingPunct="1"/>
              <a:t>24</a:t>
            </a:fld>
            <a:endParaRPr lang="en-US" sz="1200" b="0">
              <a:solidFill>
                <a:prstClr val="black"/>
              </a:solidFill>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E4D93CC-B30B-8940-B930-E74880C6C5BD}" type="slidenum">
              <a:rPr lang="en-US" sz="1200" b="0">
                <a:solidFill>
                  <a:prstClr val="black"/>
                </a:solidFill>
                <a:latin typeface="Arial" charset="0"/>
              </a:rPr>
              <a:pPr eaLnBrk="1" hangingPunct="1"/>
              <a:t>25</a:t>
            </a:fld>
            <a:endParaRPr lang="en-US" sz="1200" b="0">
              <a:solidFill>
                <a:prstClr val="black"/>
              </a:solidFill>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1FAE895-84CF-AB43-9E13-6F44FFC8C7E4}" type="slidenum">
              <a:rPr lang="en-US" sz="1200" b="0">
                <a:solidFill>
                  <a:prstClr val="black"/>
                </a:solidFill>
                <a:latin typeface="Arial" charset="0"/>
              </a:rPr>
              <a:pPr eaLnBrk="1" hangingPunct="1"/>
              <a:t>26</a:t>
            </a:fld>
            <a:endParaRPr lang="en-US" sz="1200" b="0">
              <a:solidFill>
                <a:prstClr val="black"/>
              </a:solidFill>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BBC02C0-B28D-0448-9EE1-65DC9020388A}" type="slidenum">
              <a:rPr lang="en-US" sz="1200" b="0">
                <a:solidFill>
                  <a:prstClr val="black"/>
                </a:solidFill>
                <a:latin typeface="Arial" charset="0"/>
              </a:rPr>
              <a:pPr eaLnBrk="1" hangingPunct="1"/>
              <a:t>27</a:t>
            </a:fld>
            <a:endParaRPr lang="en-US" sz="1200" b="0">
              <a:solidFill>
                <a:prstClr val="black"/>
              </a:solidFill>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4419AD-14E1-1844-86B6-07C89EDEC69C}" type="slidenum">
              <a:rPr lang="en-US" sz="1200" b="0">
                <a:solidFill>
                  <a:prstClr val="black"/>
                </a:solidFill>
                <a:latin typeface="Arial" charset="0"/>
              </a:rPr>
              <a:pPr eaLnBrk="1" hangingPunct="1"/>
              <a:t>28</a:t>
            </a:fld>
            <a:endParaRPr lang="en-US" sz="1200" b="0">
              <a:solidFill>
                <a:prstClr val="black"/>
              </a:solidFill>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E1044E-11B8-2C4E-9A23-174F62144332}" type="slidenum">
              <a:rPr lang="en-US" sz="1200" b="0">
                <a:solidFill>
                  <a:prstClr val="black"/>
                </a:solidFill>
                <a:latin typeface="Arial" charset="0"/>
              </a:rPr>
              <a:pPr eaLnBrk="1" hangingPunct="1"/>
              <a:t>29</a:t>
            </a:fld>
            <a:endParaRPr lang="en-US" sz="1200" b="0">
              <a:solidFill>
                <a:prstClr val="black"/>
              </a:solidFill>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766413-866B-9749-9AF6-E53285DC43DE}" type="slidenum">
              <a:rPr lang="en-US" sz="1200" b="0">
                <a:solidFill>
                  <a:prstClr val="black"/>
                </a:solidFill>
                <a:latin typeface="Arial" charset="0"/>
              </a:rPr>
              <a:pPr eaLnBrk="1" hangingPunct="1"/>
              <a:t>3</a:t>
            </a:fld>
            <a:endParaRPr lang="en-US" sz="1200" b="0">
              <a:solidFill>
                <a:prstClr val="black"/>
              </a:solidFill>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EEC691-BE3D-7440-AAF0-7DCE786032FD}" type="slidenum">
              <a:rPr lang="en-US" sz="1200" b="0">
                <a:solidFill>
                  <a:prstClr val="black"/>
                </a:solidFill>
                <a:latin typeface="Arial" charset="0"/>
              </a:rPr>
              <a:pPr eaLnBrk="1" hangingPunct="1"/>
              <a:t>30</a:t>
            </a:fld>
            <a:endParaRPr lang="en-US" sz="1200" b="0">
              <a:solidFill>
                <a:prstClr val="black"/>
              </a:solidFill>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413D634-4AF0-0A4A-B974-16EAC8876AEB}" type="slidenum">
              <a:rPr lang="en-US" sz="1200" b="0">
                <a:solidFill>
                  <a:prstClr val="black"/>
                </a:solidFill>
                <a:latin typeface="Arial" charset="0"/>
              </a:rPr>
              <a:pPr eaLnBrk="1" hangingPunct="1"/>
              <a:t>31</a:t>
            </a:fld>
            <a:endParaRPr lang="en-US" sz="1200" b="0">
              <a:solidFill>
                <a:prstClr val="black"/>
              </a:solidFill>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03B7254-25F9-EE48-BB39-232A427CB809}" type="slidenum">
              <a:rPr lang="en-US" sz="1200" b="0">
                <a:solidFill>
                  <a:prstClr val="black"/>
                </a:solidFill>
                <a:latin typeface="Arial" charset="0"/>
              </a:rPr>
              <a:pPr eaLnBrk="1" hangingPunct="1"/>
              <a:t>32</a:t>
            </a:fld>
            <a:endParaRPr lang="en-US" sz="1200" b="0">
              <a:solidFill>
                <a:prstClr val="black"/>
              </a:solidFill>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35DACE7-6465-454D-AE59-F47C5B7B213E}" type="slidenum">
              <a:rPr lang="en-US" sz="1200" b="0">
                <a:solidFill>
                  <a:prstClr val="black"/>
                </a:solidFill>
                <a:latin typeface="Arial" charset="0"/>
              </a:rPr>
              <a:pPr eaLnBrk="1" hangingPunct="1"/>
              <a:t>33</a:t>
            </a:fld>
            <a:endParaRPr lang="en-US" sz="1200" b="0">
              <a:solidFill>
                <a:prstClr val="black"/>
              </a:solidFill>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800">
                <a:latin typeface="Times" charset="0"/>
                <a:ea typeface="ＭＳ Ｐゴシック" charset="0"/>
                <a:cs typeface="ＭＳ Ｐゴシック" charset="0"/>
              </a:rPr>
              <a:t>trans. H. Rackham, Loeb Classical Library [London: Heinemann/Cambridge, MA: Harvard Univ. Press, 1969], 5.15, 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8E42F-69E0-804D-A6B8-8A1F3E3B2F3C}" type="slidenum">
              <a:rPr lang="en-US" sz="1200" b="0">
                <a:solidFill>
                  <a:prstClr val="black"/>
                </a:solidFill>
                <a:latin typeface="Arial" charset="0"/>
              </a:rPr>
              <a:pPr eaLnBrk="1" hangingPunct="1"/>
              <a:t>34</a:t>
            </a:fld>
            <a:endParaRPr lang="en-US" sz="1200" b="0">
              <a:solidFill>
                <a:prstClr val="black"/>
              </a:solidFill>
              <a:latin typeface="Arial"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DEC69B9-C62B-4F4E-922C-814E576DB476}" type="slidenum">
              <a:rPr lang="en-US" sz="1200" b="0">
                <a:solidFill>
                  <a:prstClr val="black"/>
                </a:solidFill>
                <a:latin typeface="Arial" charset="0"/>
              </a:rPr>
              <a:pPr eaLnBrk="1" hangingPunct="1"/>
              <a:t>35</a:t>
            </a:fld>
            <a:endParaRPr lang="en-US" sz="1200" b="0">
              <a:solidFill>
                <a:prstClr val="black"/>
              </a:solidFill>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A17FF64-5A12-8A49-AE61-732FABB3C010}" type="slidenum">
              <a:rPr lang="en-US" sz="1200" b="0">
                <a:solidFill>
                  <a:prstClr val="black"/>
                </a:solidFill>
                <a:latin typeface="Arial" charset="0"/>
              </a:rPr>
              <a:pPr eaLnBrk="1" hangingPunct="1"/>
              <a:t>36</a:t>
            </a:fld>
            <a:endParaRPr lang="en-US" sz="1200" b="0">
              <a:solidFill>
                <a:prstClr val="black"/>
              </a:solidFill>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8B1C64D-E61A-1B4A-8D1B-4A26EC6492D5}" type="slidenum">
              <a:rPr lang="en-US" sz="1200" b="0">
                <a:solidFill>
                  <a:prstClr val="black"/>
                </a:solidFill>
                <a:latin typeface="Arial" charset="0"/>
              </a:rPr>
              <a:pPr eaLnBrk="1" hangingPunct="1"/>
              <a:t>37</a:t>
            </a:fld>
            <a:endParaRPr lang="en-US" sz="1200" b="0">
              <a:solidFill>
                <a:prstClr val="black"/>
              </a:solidFill>
              <a:latin typeface="Arial"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7098DED-C90A-1048-A2C3-B23B6AEDC112}" type="slidenum">
              <a:rPr lang="en-US" sz="1200" b="0">
                <a:solidFill>
                  <a:prstClr val="black"/>
                </a:solidFill>
                <a:latin typeface="Arial" charset="0"/>
              </a:rPr>
              <a:pPr eaLnBrk="1" hangingPunct="1"/>
              <a:t>38</a:t>
            </a:fld>
            <a:endParaRPr lang="en-US" sz="1200" b="0">
              <a:solidFill>
                <a:prstClr val="black"/>
              </a:solidFill>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BCFA42-7AFF-4147-9E91-DE5D8F272E24}" type="slidenum">
              <a:rPr lang="en-US" sz="1200" b="0">
                <a:solidFill>
                  <a:prstClr val="black"/>
                </a:solidFill>
                <a:latin typeface="Arial" charset="0"/>
              </a:rPr>
              <a:pPr eaLnBrk="1" hangingPunct="1"/>
              <a:t>39</a:t>
            </a:fld>
            <a:endParaRPr lang="en-US" sz="1200" b="0">
              <a:solidFill>
                <a:prstClr val="black"/>
              </a:solidFill>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CBFF39-A4BD-1840-9D8B-C497067A8772}" type="slidenum">
              <a:rPr lang="en-US" sz="1200" b="0">
                <a:solidFill>
                  <a:prstClr val="black"/>
                </a:solidFill>
                <a:latin typeface="Arial" charset="0"/>
              </a:rPr>
              <a:pPr eaLnBrk="1" hangingPunct="1"/>
              <a:t>4</a:t>
            </a:fld>
            <a:endParaRPr lang="en-US" sz="1200" b="0">
              <a:solidFill>
                <a:prstClr val="black"/>
              </a:solidFill>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2CAC183-B1DC-D441-94B1-9964D817EC0E}" type="slidenum">
              <a:rPr lang="en-US" sz="1200" b="0">
                <a:solidFill>
                  <a:prstClr val="black"/>
                </a:solidFill>
                <a:latin typeface="Arial" charset="0"/>
              </a:rPr>
              <a:pPr eaLnBrk="1" hangingPunct="1"/>
              <a:t>40</a:t>
            </a:fld>
            <a:endParaRPr lang="en-US" sz="1200" b="0">
              <a:solidFill>
                <a:prstClr val="black"/>
              </a:solidFill>
              <a:latin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AB5950D-8A68-BB44-97A8-5E86C8B6E32C}" type="slidenum">
              <a:rPr lang="en-US" sz="1200" b="0">
                <a:solidFill>
                  <a:prstClr val="black"/>
                </a:solidFill>
                <a:latin typeface="Arial" charset="0"/>
              </a:rPr>
              <a:pPr eaLnBrk="1" hangingPunct="1"/>
              <a:t>41</a:t>
            </a:fld>
            <a:endParaRPr lang="en-US" sz="1200" b="0">
              <a:solidFill>
                <a:prstClr val="black"/>
              </a:solidFill>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E2C16A1-A920-1843-B1AE-7159681E8A75}" type="slidenum">
              <a:rPr lang="en-US" sz="1200" b="0">
                <a:solidFill>
                  <a:prstClr val="black"/>
                </a:solidFill>
                <a:latin typeface="Arial" charset="0"/>
              </a:rPr>
              <a:pPr eaLnBrk="1" hangingPunct="1"/>
              <a:t>42</a:t>
            </a:fld>
            <a:endParaRPr lang="en-US" sz="1200" b="0">
              <a:solidFill>
                <a:prstClr val="black"/>
              </a:solidFill>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0A7E680-8706-8D47-8192-CD8A868C0709}" type="slidenum">
              <a:rPr lang="en-US" sz="1200" b="0">
                <a:solidFill>
                  <a:prstClr val="black"/>
                </a:solidFill>
                <a:latin typeface="Arial" charset="0"/>
              </a:rPr>
              <a:pPr eaLnBrk="1" hangingPunct="1"/>
              <a:t>43</a:t>
            </a:fld>
            <a:endParaRPr lang="en-US" sz="1200" b="0">
              <a:solidFill>
                <a:prstClr val="black"/>
              </a:solidFill>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53C18A4-BA04-1E4C-A588-DC685E17B0C6}" type="slidenum">
              <a:rPr lang="en-US" sz="1200" b="0">
                <a:solidFill>
                  <a:prstClr val="black"/>
                </a:solidFill>
                <a:latin typeface="Arial" charset="0"/>
              </a:rPr>
              <a:pPr eaLnBrk="1" hangingPunct="1"/>
              <a:t>44</a:t>
            </a:fld>
            <a:endParaRPr lang="en-US" sz="1200" b="0">
              <a:solidFill>
                <a:prstClr val="black"/>
              </a:solidFill>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1B4A015-54E3-954C-8E4D-0AE1F3C636BD}" type="slidenum">
              <a:rPr lang="en-US" sz="1200" b="0">
                <a:solidFill>
                  <a:prstClr val="black"/>
                </a:solidFill>
                <a:latin typeface="Arial" charset="0"/>
              </a:rPr>
              <a:pPr eaLnBrk="1" hangingPunct="1"/>
              <a:t>45</a:t>
            </a:fld>
            <a:endParaRPr lang="en-US" sz="1200" b="0">
              <a:solidFill>
                <a:prstClr val="black"/>
              </a:solidFill>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665ECE-E413-8F44-BADB-9DDB0FE5A6CC}" type="slidenum">
              <a:rPr lang="en-US" sz="1200" b="0">
                <a:solidFill>
                  <a:prstClr val="black"/>
                </a:solidFill>
                <a:latin typeface="Arial" charset="0"/>
              </a:rPr>
              <a:pPr eaLnBrk="1" hangingPunct="1"/>
              <a:t>46</a:t>
            </a:fld>
            <a:endParaRPr lang="en-US" sz="1200" b="0">
              <a:solidFill>
                <a:prstClr val="black"/>
              </a:solidFill>
              <a:latin typeface="Arial"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FB5B599-E2EA-EE4C-A911-B34CF71A4BA2}" type="slidenum">
              <a:rPr lang="en-US" sz="1200" b="0">
                <a:solidFill>
                  <a:prstClr val="black"/>
                </a:solidFill>
                <a:latin typeface="Arial" charset="0"/>
              </a:rPr>
              <a:pPr eaLnBrk="1" hangingPunct="1"/>
              <a:t>47</a:t>
            </a:fld>
            <a:endParaRPr lang="en-US" sz="1200" b="0">
              <a:solidFill>
                <a:prstClr val="black"/>
              </a:solidFill>
              <a:latin typeface="Arial"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79B011F-13EA-4641-A53B-9A7127BFFE56}" type="slidenum">
              <a:rPr lang="en-US" sz="1200" b="0">
                <a:solidFill>
                  <a:prstClr val="black"/>
                </a:solidFill>
                <a:latin typeface="Arial" charset="0"/>
              </a:rPr>
              <a:pPr eaLnBrk="1" hangingPunct="1"/>
              <a:t>48</a:t>
            </a:fld>
            <a:endParaRPr lang="en-US" sz="1200" b="0">
              <a:solidFill>
                <a:prstClr val="black"/>
              </a:solidFill>
              <a:latin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CCA48BF9-BFA0-5048-BBDC-1997ED87CC30}" type="slidenum">
              <a:rPr lang="en-US" sz="1200" b="0">
                <a:solidFill>
                  <a:prstClr val="black"/>
                </a:solidFill>
                <a:latin typeface="Arial" charset="0"/>
              </a:rPr>
              <a:pPr eaLnBrk="1" hangingPunct="1"/>
              <a:t>49</a:t>
            </a:fld>
            <a:endParaRPr lang="en-US" sz="1200" b="0">
              <a:solidFill>
                <a:prstClr val="black"/>
              </a:solidFill>
              <a:latin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7038076-6734-7340-84F9-C3AA63B020F9}" type="slidenum">
              <a:rPr lang="en-US" sz="1200" b="0">
                <a:solidFill>
                  <a:prstClr val="black"/>
                </a:solidFill>
                <a:latin typeface="Arial" charset="0"/>
              </a:rPr>
              <a:pPr eaLnBrk="1" hangingPunct="1"/>
              <a:t>5</a:t>
            </a:fld>
            <a:endParaRPr lang="en-US" sz="1200" b="0">
              <a:solidFill>
                <a:prstClr val="black"/>
              </a:solidFill>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64A09AD-DFCC-AF4E-A87B-569DA5BB4655}" type="slidenum">
              <a:rPr lang="en-US" sz="1200" b="0">
                <a:solidFill>
                  <a:prstClr val="black"/>
                </a:solidFill>
                <a:latin typeface="Arial" charset="0"/>
              </a:rPr>
              <a:pPr eaLnBrk="1" hangingPunct="1"/>
              <a:t>50</a:t>
            </a:fld>
            <a:endParaRPr lang="en-US" sz="1200" b="0">
              <a:solidFill>
                <a:prstClr val="black"/>
              </a:solidFill>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5C1221A-7CDB-7346-B1F2-F5FB2046F88A}" type="slidenum">
              <a:rPr lang="en-US" sz="1200" b="0">
                <a:solidFill>
                  <a:prstClr val="black"/>
                </a:solidFill>
                <a:latin typeface="Arial" charset="0"/>
              </a:rPr>
              <a:pPr eaLnBrk="1" hangingPunct="1"/>
              <a:t>51</a:t>
            </a:fld>
            <a:endParaRPr lang="en-US" sz="1200" b="0">
              <a:solidFill>
                <a:prstClr val="black"/>
              </a:solidFill>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5475E9B-70A6-114C-9062-115F1C49B428}" type="slidenum">
              <a:rPr lang="en-US" sz="1200" b="0">
                <a:solidFill>
                  <a:prstClr val="black"/>
                </a:solidFill>
                <a:latin typeface="Arial" charset="0"/>
              </a:rPr>
              <a:pPr eaLnBrk="1" hangingPunct="1"/>
              <a:t>52</a:t>
            </a:fld>
            <a:endParaRPr lang="en-US" sz="1200" b="0">
              <a:solidFill>
                <a:prstClr val="black"/>
              </a:solidFill>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29EB991-63AD-714F-BD13-11130D295CE7}" type="slidenum">
              <a:rPr lang="en-US" sz="1200" b="0">
                <a:solidFill>
                  <a:prstClr val="black"/>
                </a:solidFill>
                <a:latin typeface="Arial" charset="0"/>
              </a:rPr>
              <a:pPr eaLnBrk="1" hangingPunct="1"/>
              <a:t>53</a:t>
            </a:fld>
            <a:endParaRPr lang="en-US" sz="1200" b="0">
              <a:solidFill>
                <a:prstClr val="black"/>
              </a:solidFill>
              <a:latin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43C187F-6D0E-1E4A-89D0-FE9E62C5869A}" type="slidenum">
              <a:rPr lang="en-US" sz="1200" b="0">
                <a:solidFill>
                  <a:prstClr val="black"/>
                </a:solidFill>
                <a:latin typeface="Arial" charset="0"/>
              </a:rPr>
              <a:pPr eaLnBrk="1" hangingPunct="1"/>
              <a:t>54</a:t>
            </a:fld>
            <a:endParaRPr lang="en-US" sz="1200" b="0">
              <a:solidFill>
                <a:prstClr val="black"/>
              </a:solidFill>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B844E1C-96BE-8148-B847-6D7FE5F68D91}" type="slidenum">
              <a:rPr lang="en-US" sz="1200" b="0">
                <a:solidFill>
                  <a:prstClr val="black"/>
                </a:solidFill>
                <a:latin typeface="Arial" charset="0"/>
              </a:rPr>
              <a:pPr eaLnBrk="1" hangingPunct="1"/>
              <a:t>55</a:t>
            </a:fld>
            <a:endParaRPr lang="en-US" sz="1200" b="0">
              <a:solidFill>
                <a:prstClr val="black"/>
              </a:solidFill>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236974F-0A56-B543-9AED-7B390F41D479}" type="slidenum">
              <a:rPr lang="en-US" sz="1200" b="0">
                <a:solidFill>
                  <a:prstClr val="black"/>
                </a:solidFill>
                <a:latin typeface="Arial" charset="0"/>
              </a:rPr>
              <a:pPr eaLnBrk="1" hangingPunct="1"/>
              <a:t>56</a:t>
            </a:fld>
            <a:endParaRPr lang="en-US" sz="1200" b="0">
              <a:solidFill>
                <a:prstClr val="black"/>
              </a:solidFill>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D09F5-1FBB-4D4F-80C4-8D1589FB811B}" type="slidenum">
              <a:rPr lang="en-US" sz="1200" b="0">
                <a:solidFill>
                  <a:prstClr val="black"/>
                </a:solidFill>
                <a:latin typeface="Arial" charset="0"/>
              </a:rPr>
              <a:pPr eaLnBrk="1" hangingPunct="1"/>
              <a:t>57</a:t>
            </a:fld>
            <a:endParaRPr lang="en-US" sz="1200" b="0">
              <a:solidFill>
                <a:prstClr val="black"/>
              </a:solidFill>
              <a:latin typeface="Arial"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4A23CC-2A74-D841-A729-6B09EEE2071B}" type="slidenum">
              <a:rPr lang="en-US" sz="1200" b="0">
                <a:solidFill>
                  <a:prstClr val="black"/>
                </a:solidFill>
                <a:latin typeface="Arial" charset="0"/>
              </a:rPr>
              <a:pPr eaLnBrk="1" hangingPunct="1"/>
              <a:t>58</a:t>
            </a:fld>
            <a:endParaRPr lang="en-US" sz="1200" b="0">
              <a:solidFill>
                <a:prstClr val="black"/>
              </a:solidFill>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A3212A0-DD1F-2F4F-A047-FD8433A93FE9}" type="slidenum">
              <a:rPr lang="en-US" sz="1200" b="0">
                <a:solidFill>
                  <a:prstClr val="black"/>
                </a:solidFill>
                <a:latin typeface="Arial" charset="0"/>
              </a:rPr>
              <a:pPr eaLnBrk="1" hangingPunct="1"/>
              <a:t>59</a:t>
            </a:fld>
            <a:endParaRPr lang="en-US" sz="1200" b="0">
              <a:solidFill>
                <a:prstClr val="black"/>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B9D86-14E2-244C-AC9D-66CBF29A1FFE}" type="slidenum">
              <a:rPr lang="en-US" sz="1200" b="0">
                <a:solidFill>
                  <a:prstClr val="black"/>
                </a:solidFill>
                <a:latin typeface="Arial" charset="0"/>
              </a:rPr>
              <a:pPr eaLnBrk="1" hangingPunct="1"/>
              <a:t>6</a:t>
            </a:fld>
            <a:endParaRPr lang="en-US" sz="1200" b="0">
              <a:solidFill>
                <a:prstClr val="black"/>
              </a:solidFill>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E07F54F-93FF-9A49-85D6-661F7298DE98}" type="slidenum">
              <a:rPr lang="en-US" sz="1200" b="0">
                <a:solidFill>
                  <a:prstClr val="black"/>
                </a:solidFill>
                <a:latin typeface="Arial" charset="0"/>
              </a:rPr>
              <a:pPr eaLnBrk="1" hangingPunct="1"/>
              <a:t>60</a:t>
            </a:fld>
            <a:endParaRPr lang="en-US" sz="1200" b="0">
              <a:solidFill>
                <a:prstClr val="black"/>
              </a:solidFill>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C0BB72C-E357-0D4C-A666-ED3641AC4EBF}" type="slidenum">
              <a:rPr lang="en-US" sz="1200" b="0">
                <a:solidFill>
                  <a:prstClr val="black"/>
                </a:solidFill>
                <a:latin typeface="Arial" charset="0"/>
              </a:rPr>
              <a:pPr eaLnBrk="1" hangingPunct="1"/>
              <a:t>61</a:t>
            </a:fld>
            <a:endParaRPr lang="en-US" sz="1200" b="0">
              <a:solidFill>
                <a:prstClr val="black"/>
              </a:solidFill>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C6A334D-C0B2-444C-A9E0-90F8B55E5265}" type="slidenum">
              <a:rPr lang="en-US" sz="1200" b="0">
                <a:solidFill>
                  <a:prstClr val="black"/>
                </a:solidFill>
                <a:latin typeface="Arial" charset="0"/>
              </a:rPr>
              <a:pPr eaLnBrk="1" hangingPunct="1"/>
              <a:t>62</a:t>
            </a:fld>
            <a:endParaRPr lang="en-US" sz="1200" b="0">
              <a:solidFill>
                <a:prstClr val="black"/>
              </a:solidFill>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B43A560-7CD1-B645-AE34-F66474421C0C}" type="slidenum">
              <a:rPr lang="en-US" sz="1200" b="0">
                <a:solidFill>
                  <a:prstClr val="black"/>
                </a:solidFill>
                <a:latin typeface="Arial" charset="0"/>
              </a:rPr>
              <a:pPr eaLnBrk="1" hangingPunct="1"/>
              <a:t>63</a:t>
            </a:fld>
            <a:endParaRPr lang="en-US" sz="1200" b="0">
              <a:solidFill>
                <a:prstClr val="black"/>
              </a:solidFill>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64</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65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029EFBF-4172-B64D-A780-AF3E712280A0}" type="slidenum">
              <a:rPr lang="en-US" sz="1200" b="0">
                <a:solidFill>
                  <a:prstClr val="black"/>
                </a:solidFill>
                <a:latin typeface="Arial" charset="0"/>
              </a:rPr>
              <a:pPr eaLnBrk="1" hangingPunct="1"/>
              <a:t>66</a:t>
            </a:fld>
            <a:endParaRPr lang="en-US" sz="1200" b="0">
              <a:solidFill>
                <a:prstClr val="black"/>
              </a:solidFill>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D4C2A44-F350-A440-9CB4-05EF9D062ABF}" type="slidenum">
              <a:rPr lang="en-US" sz="1200" b="0">
                <a:solidFill>
                  <a:prstClr val="black"/>
                </a:solidFill>
                <a:latin typeface="Arial" charset="0"/>
              </a:rPr>
              <a:pPr eaLnBrk="1" hangingPunct="1"/>
              <a:t>67</a:t>
            </a:fld>
            <a:endParaRPr lang="en-US" sz="1200" b="0">
              <a:solidFill>
                <a:prstClr val="black"/>
              </a:solidFill>
              <a:latin typeface="Arial"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391B361-1172-5A4E-9659-8589AEE258DE}" type="slidenum">
              <a:rPr lang="en-US" sz="1200" b="0">
                <a:solidFill>
                  <a:prstClr val="black"/>
                </a:solidFill>
                <a:latin typeface="Arial" charset="0"/>
              </a:rPr>
              <a:pPr eaLnBrk="1" hangingPunct="1"/>
              <a:t>68</a:t>
            </a:fld>
            <a:endParaRPr lang="en-US" sz="1200" b="0">
              <a:solidFill>
                <a:prstClr val="black"/>
              </a:solidFill>
              <a:latin typeface="Arial"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F709FD6-92D5-774C-B685-E30EE79267E2}" type="slidenum">
              <a:rPr lang="en-US" sz="1200" b="0">
                <a:solidFill>
                  <a:prstClr val="black"/>
                </a:solidFill>
                <a:latin typeface="Arial" charset="0"/>
              </a:rPr>
              <a:pPr eaLnBrk="1" hangingPunct="1"/>
              <a:t>69</a:t>
            </a:fld>
            <a:endParaRPr lang="en-US" sz="1200" b="0">
              <a:solidFill>
                <a:prstClr val="black"/>
              </a:solidFill>
              <a:latin typeface="Arial"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F7D1D9-3508-9C49-BCA4-ECA4CA7692B1}" type="slidenum">
              <a:rPr lang="en-US" sz="1200" b="0">
                <a:solidFill>
                  <a:prstClr val="black"/>
                </a:solidFill>
                <a:latin typeface="Arial" charset="0"/>
              </a:rPr>
              <a:pPr eaLnBrk="1" hangingPunct="1"/>
              <a:t>7</a:t>
            </a:fld>
            <a:endParaRPr lang="en-US" sz="1200" b="0">
              <a:solidFill>
                <a:prstClr val="black"/>
              </a:solidFill>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C85C67C-00AF-714F-8597-F8EC5B6C57A4}" type="slidenum">
              <a:rPr lang="en-US" sz="1200" b="0">
                <a:solidFill>
                  <a:prstClr val="black"/>
                </a:solidFill>
                <a:latin typeface="Arial" charset="0"/>
              </a:rPr>
              <a:pPr eaLnBrk="1" hangingPunct="1"/>
              <a:t>70</a:t>
            </a:fld>
            <a:endParaRPr lang="en-US" sz="1200" b="0">
              <a:solidFill>
                <a:prstClr val="black"/>
              </a:solidFill>
              <a:latin typeface="Arial"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6C5F582-3C34-FF43-A2B8-20BED068F407}" type="slidenum">
              <a:rPr lang="en-US" sz="1200" b="0">
                <a:solidFill>
                  <a:prstClr val="black"/>
                </a:solidFill>
                <a:latin typeface="Arial" charset="0"/>
              </a:rPr>
              <a:pPr eaLnBrk="1" hangingPunct="1"/>
              <a:t>71</a:t>
            </a:fld>
            <a:endParaRPr lang="en-US" sz="1200" b="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1C05B-2EBC-424D-A89F-8A8BCD859044}" type="slidenum">
              <a:rPr lang="en-US" sz="1200" b="0">
                <a:solidFill>
                  <a:prstClr val="black"/>
                </a:solidFill>
                <a:latin typeface="Arial" charset="0"/>
              </a:rPr>
              <a:pPr eaLnBrk="1" hangingPunct="1"/>
              <a:t>8</a:t>
            </a:fld>
            <a:endParaRPr lang="en-US" sz="1200" b="0">
              <a:solidFill>
                <a:prstClr val="black"/>
              </a:solidFill>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BAEB73C-EBAF-2647-86B6-6A638257A240}" type="slidenum">
              <a:rPr lang="en-US" sz="1200" b="0">
                <a:solidFill>
                  <a:prstClr val="black"/>
                </a:solidFill>
                <a:latin typeface="Arial" charset="0"/>
              </a:rPr>
              <a:pPr eaLnBrk="1" hangingPunct="1"/>
              <a:t>9</a:t>
            </a:fld>
            <a:endParaRPr lang="en-US" sz="1200" b="0">
              <a:solidFill>
                <a:prstClr val="black"/>
              </a:solidFill>
              <a:latin typeface="Arial" charset="0"/>
            </a:endParaRPr>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67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3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685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582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1369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627C7EA-9FA8-5643-A785-24A59F9D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89007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36C6CB-73B6-9340-B73B-FD461AF6F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1701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4A3247A-1B9F-3444-A5F6-04407D193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40479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F63B211-C4F6-A84E-9F0A-2B23E25AC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10897"/>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8649D8F-8FCC-904E-B2E0-759953AA5B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41128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EC07776F-276D-0E43-A665-2D3EB072B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11375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877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444CC732-0247-F440-A5B6-B2235B609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6979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016A542-366A-D545-A87B-280AF5AD3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83166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2EF8AA-99DE-8747-AC68-0E43D1EC9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29464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945967-BF5E-F545-A013-F94E885EF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7221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884D5F2-8DDF-7B4E-A3B4-72D92CD4B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11293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8DAAC-036A-0F41-AAB4-7F462F43F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413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20392-1BB5-6D43-B3ED-F46129ECC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EE312-B8ED-2B4F-AE24-43D4AED749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05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7AF0F9-83A0-5444-8702-A6D8612AD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15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9BBF76-E293-DD40-957F-EAE8144C6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1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475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2FB517-AE44-F84A-BB62-38CD74EDB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21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BE04-3CE3-1E49-8AAF-EE98248F5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826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5DE1D7-DA3F-E340-BD64-5FA22D24E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83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714F74-B1F0-B742-8C54-A28C81A61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89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F6DC-14F3-7040-9B0D-6EE5FFE9D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4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B1837-FB75-9140-AC9F-465BD2F4E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1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14459994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5765829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40534519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467464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373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569506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7543629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205803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355582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72185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859014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3873930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434048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41786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22899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9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634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253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093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233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07396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3654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11"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23654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pPr defTabSz="914400" fontAlgn="base">
              <a:spcBef>
                <a:spcPct val="0"/>
              </a:spcBef>
              <a:spcAft>
                <a:spcPct val="0"/>
              </a:spcAft>
              <a:defRPr/>
            </a:pPr>
            <a:fld id="{693E3B92-7F6B-174B-8898-2A458C24850F}"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725779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Arial" charset="0"/>
                <a:ea typeface="Osaka" charset="0"/>
                <a:cs typeface="Osaka" charset="0"/>
              </a:defRPr>
            </a:lvl1pPr>
          </a:lstStyle>
          <a:p>
            <a:pPr defTabSz="914400" fontAlgn="base">
              <a:spcBef>
                <a:spcPct val="0"/>
              </a:spcBef>
              <a:spcAft>
                <a:spcPct val="0"/>
              </a:spcAft>
              <a:defRPr/>
            </a:pPr>
            <a:fld id="{6F53C39C-C445-C44D-9C89-92FD38CF352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41627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9762053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33767312"/>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image" Target="../media/image79.emf"/></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Sa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600200"/>
            <a:ext cx="4075113" cy="473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0" name="Picture 8" descr="Qumran0001"/>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3124200" y="76200"/>
            <a:ext cx="601980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7" name="Text Box 9"/>
          <p:cNvSpPr txBox="1">
            <a:spLocks noChangeArrowheads="1"/>
          </p:cNvSpPr>
          <p:nvPr/>
        </p:nvSpPr>
        <p:spPr bwMode="auto">
          <a:xfrm>
            <a:off x="4343400" y="2895600"/>
            <a:ext cx="4800600" cy="317023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4000" i="1">
                <a:solidFill>
                  <a:schemeClr val="tx1"/>
                </a:solidFill>
                <a:effectLst>
                  <a:outerShdw blurRad="38100" dist="38100" dir="2700000" algn="tl">
                    <a:srgbClr val="000000"/>
                  </a:outerShdw>
                </a:effectLst>
                <a:latin typeface="Arial" charset="0"/>
                <a:cs typeface="Arial" charset="0"/>
              </a:rPr>
              <a:t>The most significant literature found in the history of the church</a:t>
            </a:r>
          </a:p>
        </p:txBody>
      </p:sp>
      <p:sp>
        <p:nvSpPr>
          <p:cNvPr id="119810" name="Rectangle 2"/>
          <p:cNvSpPr>
            <a:spLocks noGrp="1" noRot="1" noChangeArrowheads="1"/>
          </p:cNvSpPr>
          <p:nvPr>
            <p:ph type="title"/>
          </p:nvPr>
        </p:nvSpPr>
        <p:spPr>
          <a:xfrm>
            <a:off x="2743200" y="228600"/>
            <a:ext cx="6781800" cy="2286000"/>
          </a:xfrm>
        </p:spPr>
        <p:txBody>
          <a:bodyPr/>
          <a:lstStyle/>
          <a:p>
            <a:pPr eaLnBrk="1" hangingPunct="1">
              <a:defRPr/>
            </a:pPr>
            <a:r>
              <a:rPr lang="en-US" sz="8000" dirty="0">
                <a:solidFill>
                  <a:schemeClr val="tx1"/>
                </a:solidFill>
                <a:latin typeface="Arial" charset="0"/>
                <a:ea typeface="ＭＳ Ｐゴシック" charset="0"/>
              </a:rPr>
              <a:t>The Dead Sea Scrolls</a:t>
            </a:r>
          </a:p>
        </p:txBody>
      </p:sp>
      <p:sp>
        <p:nvSpPr>
          <p:cNvPr id="2" name="Rectangle 1">
            <a:extLst>
              <a:ext uri="{FF2B5EF4-FFF2-40B4-BE49-F238E27FC236}">
                <a16:creationId xmlns:a16="http://schemas.microsoft.com/office/drawing/2014/main" id="{69CB8588-CC81-1EF2-AF66-B8EDDDD041F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35991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coastof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25"/>
            <a:ext cx="93726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2" descr="Medium wood"/>
          <p:cNvSpPr>
            <a:spLocks noGrp="1" noRot="1" noChangeArrowheads="1"/>
          </p:cNvSpPr>
          <p:nvPr>
            <p:ph type="title"/>
          </p:nvPr>
        </p:nvSpPr>
        <p:spPr>
          <a:xfrm>
            <a:off x="5105400" y="762000"/>
            <a:ext cx="4114800" cy="685800"/>
          </a:xfrm>
          <a:blipFill dpi="0" rotWithShape="1">
            <a:blip r:embed="rId4"/>
            <a:srcRect/>
            <a:tile tx="0" ty="0" sx="100000" sy="100000" flip="none" algn="tl"/>
          </a:blipFill>
        </p:spPr>
        <p:txBody>
          <a:bodyPr/>
          <a:lstStyle/>
          <a:p>
            <a:pPr eaLnBrk="1" hangingPunct="1">
              <a:defRPr/>
            </a:pPr>
            <a:r>
              <a:rPr lang="en-US" sz="4000">
                <a:effectLst>
                  <a:outerShdw blurRad="38100" dist="38100" dir="2700000" algn="tl">
                    <a:srgbClr val="DDDDDD"/>
                  </a:outerShdw>
                </a:effectLst>
                <a:latin typeface="Arial" charset="0"/>
                <a:ea typeface="ＭＳ Ｐゴシック" charset="0"/>
                <a:cs typeface="ＭＳ Ｐゴシック" charset="0"/>
              </a:rPr>
              <a:t>Resorts of Salt?</a:t>
            </a:r>
          </a:p>
        </p:txBody>
      </p:sp>
    </p:spTree>
    <p:extLst>
      <p:ext uri="{BB962C8B-B14F-4D97-AF65-F5344CB8AC3E}">
        <p14:creationId xmlns:p14="http://schemas.microsoft.com/office/powerpoint/2010/main" val="218315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floatingpeo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3"/>
            <a:ext cx="9144000" cy="676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Rot="1" noChangeArrowheads="1"/>
          </p:cNvSpPr>
          <p:nvPr>
            <p:ph type="title"/>
          </p:nvPr>
        </p:nvSpPr>
        <p:spPr>
          <a:xfrm>
            <a:off x="0" y="304800"/>
            <a:ext cx="2971800" cy="1676400"/>
          </a:xfrm>
          <a:solidFill>
            <a:schemeClr val="bg2"/>
          </a:solidFill>
        </p:spPr>
        <p:txBody>
          <a:bodyPr/>
          <a:lstStyle/>
          <a:p>
            <a:pPr eaLnBrk="1" hangingPunct="1">
              <a:defRPr/>
            </a:pPr>
            <a:r>
              <a:rPr lang="en-US" sz="3600">
                <a:latin typeface="Arial" charset="0"/>
                <a:ea typeface="ＭＳ Ｐゴシック" charset="0"/>
                <a:cs typeface="ＭＳ Ｐゴシック" charset="0"/>
              </a:rPr>
              <a:t>The Highest Salt Content on Earth</a:t>
            </a:r>
          </a:p>
        </p:txBody>
      </p:sp>
      <p:sp>
        <p:nvSpPr>
          <p:cNvPr id="133126" name="Text Box 6"/>
          <p:cNvSpPr txBox="1">
            <a:spLocks noChangeArrowheads="1"/>
          </p:cNvSpPr>
          <p:nvPr/>
        </p:nvSpPr>
        <p:spPr bwMode="auto">
          <a:xfrm>
            <a:off x="5638800" y="457200"/>
            <a:ext cx="3200400" cy="5310188"/>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6 times the salt content of sea water</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27% solids with 7% salt</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Float effortlessly</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No outlet</a:t>
            </a:r>
          </a:p>
        </p:txBody>
      </p:sp>
    </p:spTree>
    <p:extLst>
      <p:ext uri="{BB962C8B-B14F-4D97-AF65-F5344CB8AC3E}">
        <p14:creationId xmlns:p14="http://schemas.microsoft.com/office/powerpoint/2010/main" val="3367233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8" descr="DSC006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Rectangle 1026"/>
          <p:cNvSpPr>
            <a:spLocks noGrp="1" noRot="1" noChangeArrowheads="1"/>
          </p:cNvSpPr>
          <p:nvPr>
            <p:ph type="title"/>
          </p:nvPr>
        </p:nvSpPr>
        <p:spPr>
          <a:xfrm>
            <a:off x="457200" y="152400"/>
            <a:ext cx="8229600" cy="11430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2"/>
                </a:solidFill>
                <a:effectLst/>
                <a:latin typeface="Arial" charset="0"/>
                <a:ea typeface="ＭＳ Ｐゴシック" charset="0"/>
                <a:cs typeface="ＭＳ Ｐゴシック" charset="0"/>
              </a:rPr>
              <a:t>I enjoyed it too!</a:t>
            </a:r>
            <a:endParaRPr lang="en-US" sz="540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4688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Dead Sea Mud</a:t>
            </a:r>
          </a:p>
        </p:txBody>
      </p:sp>
      <p:pic>
        <p:nvPicPr>
          <p:cNvPr id="67586" name="Picture 4" descr="mudmenI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1219200"/>
            <a:ext cx="3840162"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Rectangle 3"/>
          <p:cNvSpPr>
            <a:spLocks noGrp="1" noChangeArrowheads="1"/>
          </p:cNvSpPr>
          <p:nvPr>
            <p:ph type="body" idx="1"/>
          </p:nvPr>
        </p:nvSpPr>
        <p:spPr>
          <a:xfrm>
            <a:off x="0" y="5943600"/>
            <a:ext cx="4953000" cy="685800"/>
          </a:xfrm>
        </p:spPr>
        <p:txBody>
          <a:bodyPr/>
          <a:lstStyle/>
          <a:p>
            <a:pPr eaLnBrk="1" hangingPunct="1">
              <a:defRPr/>
            </a:pPr>
            <a:r>
              <a:rPr lang="en-US" sz="2800">
                <a:latin typeface="Arial" charset="0"/>
                <a:ea typeface="ＭＳ Ｐゴシック" charset="0"/>
                <a:cs typeface="ＭＳ Ｐゴシック" charset="0"/>
              </a:rPr>
              <a:t>Great for the skin (they say)</a:t>
            </a:r>
          </a:p>
        </p:txBody>
      </p:sp>
      <p:pic>
        <p:nvPicPr>
          <p:cNvPr id="131077" name="Picture 5" descr="deadseamud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295400"/>
            <a:ext cx="3373438"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Rectangle 6"/>
          <p:cNvSpPr>
            <a:spLocks noChangeArrowheads="1"/>
          </p:cNvSpPr>
          <p:nvPr/>
        </p:nvSpPr>
        <p:spPr bwMode="auto">
          <a:xfrm>
            <a:off x="4876800" y="5943600"/>
            <a:ext cx="49530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You can</a:t>
            </a:r>
            <a:r>
              <a:rPr lang="fr-FR" altLang="ja-JP" sz="28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t get too much</a:t>
            </a:r>
          </a:p>
        </p:txBody>
      </p:sp>
    </p:spTree>
    <p:extLst>
      <p:ext uri="{BB962C8B-B14F-4D97-AF65-F5344CB8AC3E}">
        <p14:creationId xmlns:p14="http://schemas.microsoft.com/office/powerpoint/2010/main" val="194453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DSC006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2"/>
          <p:cNvSpPr>
            <a:spLocks noGrp="1" noRot="1" noChangeArrowheads="1"/>
          </p:cNvSpPr>
          <p:nvPr>
            <p:ph type="title"/>
          </p:nvPr>
        </p:nvSpPr>
        <p:spPr>
          <a:xfrm>
            <a:off x="0" y="3200400"/>
            <a:ext cx="9144000" cy="1143000"/>
          </a:xfrm>
        </p:spPr>
        <p:txBody>
          <a:bodyPr/>
          <a:lstStyle/>
          <a:p>
            <a:pPr eaLnBrk="1" hangingPunct="1">
              <a:defRPr/>
            </a:pPr>
            <a:r>
              <a:rPr lang="en-US">
                <a:latin typeface="Arial" charset="0"/>
                <a:ea typeface="ＭＳ Ｐゴシック" charset="0"/>
                <a:cs typeface="ＭＳ Ｐゴシック" charset="0"/>
              </a:rPr>
              <a:t>Rick, Randall, Tim</a:t>
            </a:r>
          </a:p>
        </p:txBody>
      </p:sp>
    </p:spTree>
    <p:extLst>
      <p:ext uri="{BB962C8B-B14F-4D97-AF65-F5344CB8AC3E}">
        <p14:creationId xmlns:p14="http://schemas.microsoft.com/office/powerpoint/2010/main" val="117228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DSC006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5" name="Rectangle 3"/>
          <p:cNvSpPr>
            <a:spLocks noGrp="1" noRot="1" noChangeArrowheads="1"/>
          </p:cNvSpPr>
          <p:nvPr>
            <p:ph type="title"/>
          </p:nvPr>
        </p:nvSpPr>
        <p:spPr>
          <a:xfrm>
            <a:off x="0" y="304800"/>
            <a:ext cx="2971800" cy="2057400"/>
          </a:xfrm>
          <a:solidFill>
            <a:schemeClr val="bg2"/>
          </a:solidFill>
        </p:spPr>
        <p:txBody>
          <a:bodyPr/>
          <a:lstStyle/>
          <a:p>
            <a:pPr eaLnBrk="1" hangingPunct="1">
              <a:defRPr/>
            </a:pPr>
            <a:r>
              <a:rPr lang="en-US" sz="3600">
                <a:latin typeface="Arial" charset="0"/>
                <a:ea typeface="ＭＳ Ｐゴシック" charset="0"/>
                <a:cs typeface="ＭＳ Ｐゴシック" charset="0"/>
              </a:rPr>
              <a:t>Stings the skin but feels great!</a:t>
            </a:r>
          </a:p>
        </p:txBody>
      </p:sp>
    </p:spTree>
    <p:extLst>
      <p:ext uri="{BB962C8B-B14F-4D97-AF65-F5344CB8AC3E}">
        <p14:creationId xmlns:p14="http://schemas.microsoft.com/office/powerpoint/2010/main" val="304618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DSC006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2" name="Rectangle 2"/>
          <p:cNvSpPr>
            <a:spLocks noGrp="1" noRot="1" noChangeArrowheads="1"/>
          </p:cNvSpPr>
          <p:nvPr>
            <p:ph type="title"/>
          </p:nvPr>
        </p:nvSpPr>
        <p:spPr>
          <a:xfrm>
            <a:off x="228600" y="5410200"/>
            <a:ext cx="4114800" cy="1143000"/>
          </a:xfrm>
        </p:spPr>
        <p:txBody>
          <a:bodyPr/>
          <a:lstStyle/>
          <a:p>
            <a:pPr algn="l" eaLnBrk="1" hangingPunct="1">
              <a:defRPr/>
            </a:pPr>
            <a:r>
              <a:rPr lang="en-US">
                <a:latin typeface="Arial" charset="0"/>
                <a:ea typeface="ＭＳ Ｐゴシック" charset="0"/>
                <a:cs typeface="ＭＳ Ｐゴシック" charset="0"/>
              </a:rPr>
              <a:t>Pure Pleasure!?</a:t>
            </a:r>
          </a:p>
        </p:txBody>
      </p:sp>
    </p:spTree>
    <p:extLst>
      <p:ext uri="{BB962C8B-B14F-4D97-AF65-F5344CB8AC3E}">
        <p14:creationId xmlns:p14="http://schemas.microsoft.com/office/powerpoint/2010/main" val="712582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52400" y="609600"/>
            <a:ext cx="4419600" cy="6248400"/>
          </a:xfrm>
        </p:spPr>
        <p:txBody>
          <a:bodyPr/>
          <a:lstStyle/>
          <a:p>
            <a:pPr eaLnBrk="1" hangingPunct="1">
              <a:defRPr/>
            </a:pPr>
            <a:r>
              <a:rPr lang="en-US" b="1">
                <a:latin typeface="Arial" charset="0"/>
                <a:ea typeface="ＭＳ Ｐゴシック" charset="0"/>
                <a:cs typeface="ＭＳ Ｐゴシック" charset="0"/>
              </a:rPr>
              <a:t>Seven scrolls were found (1947) and quickly published</a:t>
            </a:r>
          </a:p>
        </p:txBody>
      </p:sp>
      <p:pic>
        <p:nvPicPr>
          <p:cNvPr id="75778"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Tree>
    <p:extLst>
      <p:ext uri="{BB962C8B-B14F-4D97-AF65-F5344CB8AC3E}">
        <p14:creationId xmlns:p14="http://schemas.microsoft.com/office/powerpoint/2010/main" val="2629249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5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5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pic>
        <p:nvPicPr>
          <p:cNvPr id="77826"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1"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grpSp>
        <p:nvGrpSpPr>
          <p:cNvPr id="2" name="Group 9"/>
          <p:cNvGrpSpPr>
            <a:grpSpLocks/>
          </p:cNvGrpSpPr>
          <p:nvPr/>
        </p:nvGrpSpPr>
        <p:grpSpPr bwMode="auto">
          <a:xfrm>
            <a:off x="4343400" y="2590800"/>
            <a:ext cx="3429000" cy="4267200"/>
            <a:chOff x="2736" y="1632"/>
            <a:chExt cx="2160" cy="2688"/>
          </a:xfrm>
        </p:grpSpPr>
        <p:pic>
          <p:nvPicPr>
            <p:cNvPr id="77830" name="Picture 6" descr="Bar Kochba Let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1632"/>
              <a:ext cx="1824"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303" name="Line 7"/>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83306" name="Rectangle 10"/>
          <p:cNvSpPr>
            <a:spLocks noChangeArrowheads="1"/>
          </p:cNvSpPr>
          <p:nvPr/>
        </p:nvSpPr>
        <p:spPr bwMode="auto">
          <a:xfrm>
            <a:off x="0" y="609600"/>
            <a:ext cx="4419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Seven scrolls were found (1947) and quickly published</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Bar </a:t>
            </a:r>
            <a:r>
              <a:rPr lang="en-US" sz="3200" b="1" dirty="0" err="1">
                <a:solidFill>
                  <a:srgbClr val="FFFFFF"/>
                </a:solidFill>
                <a:effectLst>
                  <a:outerShdw blurRad="38100" dist="38100" dir="2700000" algn="tl">
                    <a:srgbClr val="000000"/>
                  </a:outerShdw>
                </a:effectLst>
                <a:latin typeface="Arial"/>
                <a:ea typeface="ＭＳ Ｐゴシック" charset="0"/>
                <a:cs typeface="Arial"/>
              </a:rPr>
              <a:t>Kochba</a:t>
            </a:r>
            <a:r>
              <a:rPr lang="en-US" sz="3200" b="1" dirty="0">
                <a:solidFill>
                  <a:srgbClr val="FFFFFF"/>
                </a:solidFill>
                <a:effectLst>
                  <a:outerShdw blurRad="38100" dist="38100" dir="2700000" algn="tl">
                    <a:srgbClr val="000000"/>
                  </a:outerShdw>
                </a:effectLst>
                <a:latin typeface="Arial"/>
                <a:ea typeface="ＭＳ Ｐゴシック" charset="0"/>
                <a:cs typeface="Arial"/>
              </a:rPr>
              <a:t> letters (1952, 1960-61)</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Hundreds of scrolls and 18,000 fragments followed (1947-1956)</a:t>
            </a:r>
          </a:p>
        </p:txBody>
      </p:sp>
    </p:spTree>
    <p:extLst>
      <p:ext uri="{BB962C8B-B14F-4D97-AF65-F5344CB8AC3E}">
        <p14:creationId xmlns:p14="http://schemas.microsoft.com/office/powerpoint/2010/main" val="344502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5" presetClass="entr" presetSubtype="0" fill="hold" nodeType="withEffect">
                                  <p:stCondLst>
                                    <p:cond delay="0"/>
                                  </p:stCondLst>
                                  <p:childTnLst>
                                    <p:set>
                                      <p:cBhvr>
                                        <p:cTn id="9" dur="1" fill="hold">
                                          <p:stCondLst>
                                            <p:cond delay="0"/>
                                          </p:stCondLst>
                                        </p:cTn>
                                        <p:tgtEl>
                                          <p:spTgt spid="183306">
                                            <p:txEl>
                                              <p:pRg st="1" end="1"/>
                                            </p:txEl>
                                          </p:spTgt>
                                        </p:tgtEl>
                                        <p:attrNameLst>
                                          <p:attrName>style.visibility</p:attrName>
                                        </p:attrNameLst>
                                      </p:cBhvr>
                                      <p:to>
                                        <p:strVal val="visible"/>
                                      </p:to>
                                    </p:set>
                                    <p:anim calcmode="lin" valueType="num">
                                      <p:cBhvr>
                                        <p:cTn id="10" dur="1000" fill="hold"/>
                                        <p:tgtEl>
                                          <p:spTgt spid="183306">
                                            <p:txEl>
                                              <p:pRg st="1" end="1"/>
                                            </p:txEl>
                                          </p:spTgt>
                                        </p:tgtEl>
                                        <p:attrNameLst>
                                          <p:attrName>ppt_w</p:attrName>
                                        </p:attrNameLst>
                                      </p:cBhvr>
                                      <p:tavLst>
                                        <p:tav tm="0">
                                          <p:val>
                                            <p:fltVal val="0"/>
                                          </p:val>
                                        </p:tav>
                                        <p:tav tm="100000">
                                          <p:val>
                                            <p:strVal val="#ppt_w"/>
                                          </p:val>
                                        </p:tav>
                                      </p:tavLst>
                                    </p:anim>
                                    <p:anim calcmode="lin" valueType="num">
                                      <p:cBhvr>
                                        <p:cTn id="11" dur="1000" fill="hold"/>
                                        <p:tgtEl>
                                          <p:spTgt spid="183306">
                                            <p:txEl>
                                              <p:pRg st="1" end="1"/>
                                            </p:txEl>
                                          </p:spTgt>
                                        </p:tgtEl>
                                        <p:attrNameLst>
                                          <p:attrName>ppt_h</p:attrName>
                                        </p:attrNameLst>
                                      </p:cBhvr>
                                      <p:tavLst>
                                        <p:tav tm="0">
                                          <p:val>
                                            <p:fltVal val="0"/>
                                          </p:val>
                                        </p:tav>
                                        <p:tav tm="100000">
                                          <p:val>
                                            <p:strVal val="#ppt_h"/>
                                          </p:val>
                                        </p:tav>
                                      </p:tavLst>
                                    </p:anim>
                                    <p:anim calcmode="lin" valueType="num">
                                      <p:cBhvr>
                                        <p:cTn id="12" dur="1000" fill="hold"/>
                                        <p:tgtEl>
                                          <p:spTgt spid="1833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33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183306">
                                            <p:txEl>
                                              <p:pRg st="2" end="2"/>
                                            </p:txEl>
                                          </p:spTgt>
                                        </p:tgtEl>
                                        <p:attrNameLst>
                                          <p:attrName>style.visibility</p:attrName>
                                        </p:attrNameLst>
                                      </p:cBhvr>
                                      <p:to>
                                        <p:strVal val="visible"/>
                                      </p:to>
                                    </p:set>
                                    <p:anim calcmode="lin" valueType="num">
                                      <p:cBhvr>
                                        <p:cTn id="18" dur="1000" fill="hold"/>
                                        <p:tgtEl>
                                          <p:spTgt spid="183306">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183306">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1833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833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Tough Work!</a:t>
            </a:r>
          </a:p>
        </p:txBody>
      </p:sp>
      <p:pic>
        <p:nvPicPr>
          <p:cNvPr id="79874" name="Picture 6" descr="DSS0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231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3"/>
          <p:cNvSpPr>
            <a:spLocks noGrp="1" noChangeArrowheads="1"/>
          </p:cNvSpPr>
          <p:nvPr>
            <p:ph type="body" idx="1"/>
          </p:nvPr>
        </p:nvSpPr>
        <p:spPr>
          <a:xfrm>
            <a:off x="7010400" y="1676400"/>
            <a:ext cx="2133600" cy="5181600"/>
          </a:xfrm>
        </p:spPr>
        <p:txBody>
          <a:bodyPr/>
          <a:lstStyle/>
          <a:p>
            <a:pPr eaLnBrk="1" hangingPunct="1">
              <a:defRPr/>
            </a:pPr>
            <a:r>
              <a:rPr lang="en-US" sz="3600" b="1" dirty="0">
                <a:latin typeface="Arial" charset="0"/>
                <a:ea typeface="ＭＳ Ｐゴシック" charset="0"/>
                <a:cs typeface="ＭＳ Ｐゴシック" charset="0"/>
              </a:rPr>
              <a:t>Often </a:t>
            </a:r>
            <a:r>
              <a:rPr lang="en-US" sz="3600" b="1" dirty="0" err="1">
                <a:latin typeface="Arial" charset="0"/>
                <a:ea typeface="ＭＳ Ｐゴシック" charset="0"/>
                <a:cs typeface="ＭＳ Ｐゴシック" charset="0"/>
              </a:rPr>
              <a:t>gettingscrolls</a:t>
            </a:r>
            <a:r>
              <a:rPr lang="en-US" sz="3600" b="1" dirty="0">
                <a:latin typeface="Arial" charset="0"/>
                <a:ea typeface="ＭＳ Ｐゴシック" charset="0"/>
                <a:cs typeface="ＭＳ Ｐゴシック" charset="0"/>
              </a:rPr>
              <a:t> from the hills </a:t>
            </a:r>
            <a:r>
              <a:rPr lang="en-US" sz="3600" b="1" dirty="0" err="1">
                <a:latin typeface="Arial" charset="0"/>
                <a:ea typeface="ＭＳ Ｐゴシック" charset="0"/>
                <a:cs typeface="ＭＳ Ｐゴシック" charset="0"/>
              </a:rPr>
              <a:t>wasn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easy</a:t>
            </a:r>
          </a:p>
        </p:txBody>
      </p:sp>
    </p:spTree>
    <p:extLst>
      <p:ext uri="{BB962C8B-B14F-4D97-AF65-F5344CB8AC3E}">
        <p14:creationId xmlns:p14="http://schemas.microsoft.com/office/powerpoint/2010/main" val="247829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xmlns="">
                <a:solidFill>
                  <a:srgbClr val="FFFFFF"/>
                </a:solidFill>
              </a14:hiddenFill>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b="0">
                <a:latin typeface="Arial" charset="0"/>
                <a:ea typeface="ＭＳ Ｐゴシック" charset="0"/>
              </a:rPr>
              <a:t>Location of the Dead Sea</a:t>
            </a:r>
          </a:p>
        </p:txBody>
      </p:sp>
      <p:sp>
        <p:nvSpPr>
          <p:cNvPr id="29700" name="Text Box 4"/>
          <p:cNvSpPr txBox="1">
            <a:spLocks noChangeArrowheads="1"/>
          </p:cNvSpPr>
          <p:nvPr/>
        </p:nvSpPr>
        <p:spPr bwMode="auto">
          <a:xfrm>
            <a:off x="0" y="2863850"/>
            <a:ext cx="3159125"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The Great Sea</a:t>
            </a:r>
          </a:p>
        </p:txBody>
      </p:sp>
      <p:sp>
        <p:nvSpPr>
          <p:cNvPr id="29701" name="Text Box 5"/>
          <p:cNvSpPr txBox="1">
            <a:spLocks noChangeArrowheads="1"/>
          </p:cNvSpPr>
          <p:nvPr/>
        </p:nvSpPr>
        <p:spPr bwMode="auto">
          <a:xfrm>
            <a:off x="5943600" y="1492250"/>
            <a:ext cx="357505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Sea of Galilee</a:t>
            </a:r>
          </a:p>
        </p:txBody>
      </p:sp>
      <p:sp>
        <p:nvSpPr>
          <p:cNvPr id="29702" name="Text Box 6"/>
          <p:cNvSpPr txBox="1">
            <a:spLocks noChangeArrowheads="1"/>
          </p:cNvSpPr>
          <p:nvPr/>
        </p:nvSpPr>
        <p:spPr bwMode="auto">
          <a:xfrm>
            <a:off x="5791200" y="3397250"/>
            <a:ext cx="27432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Jordan River</a:t>
            </a:r>
          </a:p>
        </p:txBody>
      </p:sp>
      <p:sp>
        <p:nvSpPr>
          <p:cNvPr id="29703" name="Text Box 7"/>
          <p:cNvSpPr txBox="1">
            <a:spLocks noChangeArrowheads="1"/>
          </p:cNvSpPr>
          <p:nvPr/>
        </p:nvSpPr>
        <p:spPr bwMode="auto">
          <a:xfrm>
            <a:off x="5943600" y="4921250"/>
            <a:ext cx="18288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2800" b="0">
                <a:solidFill>
                  <a:srgbClr val="FFFFFF"/>
                </a:solidFill>
                <a:effectLst>
                  <a:outerShdw blurRad="38100" dist="38100" dir="2700000" algn="tl">
                    <a:srgbClr val="000000"/>
                  </a:outerShdw>
                </a:effectLst>
                <a:latin typeface="Arial" charset="0"/>
                <a:cs typeface="Arial" charset="0"/>
              </a:rPr>
              <a:t>215 km. (135 mi.)</a:t>
            </a:r>
          </a:p>
        </p:txBody>
      </p:sp>
    </p:spTree>
    <p:extLst>
      <p:ext uri="{BB962C8B-B14F-4D97-AF65-F5344CB8AC3E}">
        <p14:creationId xmlns:p14="http://schemas.microsoft.com/office/powerpoint/2010/main" val="1042466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rrowheads="1"/>
          </p:cNvSpPr>
          <p:nvPr>
            <p:ph type="title"/>
          </p:nvPr>
        </p:nvSpPr>
        <p:spPr>
          <a:xfrm>
            <a:off x="2438400" y="274638"/>
            <a:ext cx="6629400" cy="1096962"/>
          </a:xfrm>
        </p:spPr>
        <p:txBody>
          <a:bodyPr/>
          <a:lstStyle/>
          <a:p>
            <a:pPr algn="r" eaLnBrk="1" hangingPunct="1">
              <a:defRPr/>
            </a:pPr>
            <a:r>
              <a:rPr lang="en-US" sz="3600">
                <a:latin typeface="Arial" charset="0"/>
                <a:ea typeface="ＭＳ Ｐゴシック" charset="0"/>
                <a:cs typeface="ＭＳ Ｐゴシック" charset="0"/>
              </a:rPr>
              <a:t>Near Impossible Work</a:t>
            </a:r>
          </a:p>
        </p:txBody>
      </p:sp>
      <p:sp>
        <p:nvSpPr>
          <p:cNvPr id="162819" name="Rectangle 3"/>
          <p:cNvSpPr>
            <a:spLocks noGrp="1" noChangeArrowheads="1"/>
          </p:cNvSpPr>
          <p:nvPr>
            <p:ph type="body" idx="1"/>
          </p:nvPr>
        </p:nvSpPr>
        <p:spPr>
          <a:xfrm>
            <a:off x="228600" y="3429000"/>
            <a:ext cx="3733800" cy="3429000"/>
          </a:xfrm>
        </p:spPr>
        <p:txBody>
          <a:bodyPr/>
          <a:lstStyle/>
          <a:p>
            <a:pPr eaLnBrk="1" hangingPunct="1">
              <a:defRPr/>
            </a:pPr>
            <a:r>
              <a:rPr lang="en-US" sz="4000" b="1">
                <a:latin typeface="Arial" charset="0"/>
                <a:ea typeface="ＭＳ Ｐゴシック" charset="0"/>
                <a:cs typeface="ＭＳ Ｐゴシック" charset="0"/>
              </a:rPr>
              <a:t>Sometimes it was near impossible!</a:t>
            </a:r>
          </a:p>
        </p:txBody>
      </p:sp>
      <p:pic>
        <p:nvPicPr>
          <p:cNvPr id="81923" name="Picture 4" descr="DSS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2600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5" name="Rectangle 3"/>
          <p:cNvSpPr>
            <a:spLocks noGrp="1" noChangeArrowheads="1"/>
          </p:cNvSpPr>
          <p:nvPr>
            <p:ph type="body" idx="1"/>
          </p:nvPr>
        </p:nvSpPr>
        <p:spPr>
          <a:xfrm>
            <a:off x="152400" y="2362200"/>
            <a:ext cx="4419600" cy="4495800"/>
          </a:xfrm>
        </p:spPr>
        <p:txBody>
          <a:bodyPr/>
          <a:lstStyle/>
          <a:p>
            <a:pPr eaLnBrk="1" hangingPunct="1">
              <a:defRPr/>
            </a:pPr>
            <a:r>
              <a:rPr lang="en-US" sz="3600" b="1">
                <a:latin typeface="Arial" charset="0"/>
                <a:ea typeface="ＭＳ Ｐゴシック" charset="0"/>
                <a:cs typeface="ＭＳ Ｐゴシック" charset="0"/>
              </a:rPr>
              <a:t>Fragments were assigned to John Strugnell and his small team of scholars</a:t>
            </a:r>
          </a:p>
        </p:txBody>
      </p:sp>
      <p:sp>
        <p:nvSpPr>
          <p:cNvPr id="83971" name="Text Box 12"/>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6685" name="Rectangle 13"/>
          <p:cNvSpPr>
            <a:spLocks noGrp="1" noRot="1" noChangeArrowheads="1"/>
          </p:cNvSpPr>
          <p:nvPr>
            <p:ph type="title"/>
          </p:nvPr>
        </p:nvSpPr>
        <p:spPr>
          <a:xfrm>
            <a:off x="0" y="228600"/>
            <a:ext cx="4724400" cy="1752600"/>
          </a:xfrm>
        </p:spPr>
        <p:txBody>
          <a:bodyPr/>
          <a:lstStyle/>
          <a:p>
            <a:pPr eaLnBrk="1" hangingPunct="1">
              <a:defRPr/>
            </a:pPr>
            <a:r>
              <a:rPr lang="en-US">
                <a:latin typeface="Arial" charset="0"/>
                <a:ea typeface="ＭＳ Ｐゴシック" charset="0"/>
                <a:cs typeface="ＭＳ Ｐゴシック" charset="0"/>
              </a:rPr>
              <a:t>Evaluating the Scrolls</a:t>
            </a:r>
          </a:p>
        </p:txBody>
      </p:sp>
    </p:spTree>
    <p:extLst>
      <p:ext uri="{BB962C8B-B14F-4D97-AF65-F5344CB8AC3E}">
        <p14:creationId xmlns:p14="http://schemas.microsoft.com/office/powerpoint/2010/main" val="234787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descr="de Vau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1775" y="1943100"/>
            <a:ext cx="5102225" cy="781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8" name="Rectangle 2"/>
          <p:cNvSpPr>
            <a:spLocks noGrp="1" noRot="1" noChangeArrowheads="1"/>
          </p:cNvSpPr>
          <p:nvPr>
            <p:ph type="title"/>
          </p:nvPr>
        </p:nvSpPr>
        <p:spPr>
          <a:xfrm>
            <a:off x="4724400" y="152400"/>
            <a:ext cx="3962400" cy="868363"/>
          </a:xfrm>
        </p:spPr>
        <p:txBody>
          <a:bodyPr/>
          <a:lstStyle/>
          <a:p>
            <a:pPr eaLnBrk="1" hangingPunct="1">
              <a:defRPr/>
            </a:pPr>
            <a:r>
              <a:rPr lang="en-US" sz="4000" dirty="0" err="1">
                <a:latin typeface="Arial" charset="0"/>
                <a:ea typeface="ＭＳ Ｐゴシック" charset="0"/>
                <a:cs typeface="ＭＳ Ｐゴシック" charset="0"/>
              </a:rPr>
              <a:t>Strugnells</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 Team</a:t>
            </a:r>
          </a:p>
        </p:txBody>
      </p:sp>
      <p:sp>
        <p:nvSpPr>
          <p:cNvPr id="152579" name="Rectangle 3"/>
          <p:cNvSpPr>
            <a:spLocks noGrp="1" noChangeArrowheads="1"/>
          </p:cNvSpPr>
          <p:nvPr>
            <p:ph type="body" idx="1"/>
          </p:nvPr>
        </p:nvSpPr>
        <p:spPr>
          <a:xfrm>
            <a:off x="4419600" y="1143000"/>
            <a:ext cx="4724400" cy="762000"/>
          </a:xfrm>
        </p:spPr>
        <p:txBody>
          <a:bodyPr/>
          <a:lstStyle/>
          <a:p>
            <a:pPr eaLnBrk="1" hangingPunct="1">
              <a:lnSpc>
                <a:spcPct val="80000"/>
              </a:lnSpc>
              <a:defRPr/>
            </a:pPr>
            <a:r>
              <a:rPr lang="en-US" sz="2800" b="1">
                <a:latin typeface="Arial" charset="0"/>
                <a:ea typeface="ＭＳ Ｐゴシック" charset="0"/>
                <a:cs typeface="ＭＳ Ｐゴシック" charset="0"/>
              </a:rPr>
              <a:t>They alone could see the fragments</a:t>
            </a:r>
          </a:p>
        </p:txBody>
      </p:sp>
      <p:pic>
        <p:nvPicPr>
          <p:cNvPr id="86020" name="Picture 9" descr="Peusc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38" y="-1371600"/>
            <a:ext cx="4516438" cy="459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90" name="Text Box 14"/>
          <p:cNvSpPr txBox="1">
            <a:spLocks noChangeArrowheads="1"/>
          </p:cNvSpPr>
          <p:nvPr/>
        </p:nvSpPr>
        <p:spPr bwMode="auto">
          <a:xfrm>
            <a:off x="111125" y="2590800"/>
            <a:ext cx="4254500"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Talmon, Puech, Greenfield</a:t>
            </a:r>
          </a:p>
        </p:txBody>
      </p:sp>
      <p:sp>
        <p:nvSpPr>
          <p:cNvPr id="152591" name="Text Box 15"/>
          <p:cNvSpPr txBox="1">
            <a:spLocks noChangeArrowheads="1"/>
          </p:cNvSpPr>
          <p:nvPr/>
        </p:nvSpPr>
        <p:spPr bwMode="auto">
          <a:xfrm>
            <a:off x="4772025" y="6305550"/>
            <a:ext cx="3954463"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De Vaux, Milik, Harding</a:t>
            </a:r>
          </a:p>
        </p:txBody>
      </p:sp>
      <p:pic>
        <p:nvPicPr>
          <p:cNvPr id="86023" name="Picture 4" descr="Yadi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0863"/>
            <a:ext cx="4191000" cy="382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6" name="Text Box 10"/>
          <p:cNvSpPr txBox="1">
            <a:spLocks noChangeArrowheads="1"/>
          </p:cNvSpPr>
          <p:nvPr/>
        </p:nvSpPr>
        <p:spPr bwMode="auto">
          <a:xfrm>
            <a:off x="676275" y="6119813"/>
            <a:ext cx="1958975" cy="519112"/>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Yigal Yadin</a:t>
            </a:r>
          </a:p>
        </p:txBody>
      </p:sp>
    </p:spTree>
    <p:extLst>
      <p:ext uri="{BB962C8B-B14F-4D97-AF65-F5344CB8AC3E}">
        <p14:creationId xmlns:p14="http://schemas.microsoft.com/office/powerpoint/2010/main" val="124682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613" y="0"/>
            <a:ext cx="4243387" cy="674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Rectangle 4"/>
          <p:cNvSpPr>
            <a:spLocks noGrp="1" noChangeArrowheads="1"/>
          </p:cNvSpPr>
          <p:nvPr>
            <p:ph type="body" idx="1"/>
          </p:nvPr>
        </p:nvSpPr>
        <p:spPr>
          <a:xfrm>
            <a:off x="76200" y="1066800"/>
            <a:ext cx="4267200" cy="3048000"/>
          </a:xfrm>
        </p:spPr>
        <p:txBody>
          <a:bodyPr/>
          <a:lstStyle/>
          <a:p>
            <a:pPr eaLnBrk="1" hangingPunct="1">
              <a:defRPr/>
            </a:pPr>
            <a:r>
              <a:rPr lang="en-US" sz="2800" b="1" dirty="0">
                <a:latin typeface="Arial" charset="0"/>
                <a:ea typeface="ＭＳ Ｐゴシック" charset="0"/>
                <a:cs typeface="ＭＳ Ｐゴシック" charset="0"/>
              </a:rPr>
              <a:t>Fragments were unpublished for almost 40 years by John </a:t>
            </a:r>
            <a:r>
              <a:rPr lang="en-US" sz="2800" b="1" dirty="0" err="1">
                <a:latin typeface="Arial" charset="0"/>
                <a:ea typeface="ＭＳ Ｐゴシック" charset="0"/>
                <a:cs typeface="ＭＳ Ｐゴシック" charset="0"/>
              </a:rPr>
              <a:t>Strugnell</a:t>
            </a:r>
            <a:r>
              <a:rPr lang="fr-FR"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 small team of scholars</a:t>
            </a:r>
          </a:p>
        </p:txBody>
      </p:sp>
      <p:pic>
        <p:nvPicPr>
          <p:cNvPr id="159749" name="Picture 5" descr="Strugne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3124200"/>
            <a:ext cx="210343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0" name="Picture 6" descr="Strugne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2514600"/>
            <a:ext cx="1905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9751" name="Picture 7" descr="Strugne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800600"/>
            <a:ext cx="1981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9754" name="Rectangle 10"/>
          <p:cNvSpPr>
            <a:spLocks noChangeArrowheads="1"/>
          </p:cNvSpPr>
          <p:nvPr/>
        </p:nvSpPr>
        <p:spPr bwMode="auto">
          <a:xfrm>
            <a:off x="76200" y="4267200"/>
            <a:ext cx="4876800"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None of his scholars were Jewish</a:t>
            </a:r>
          </a:p>
        </p:txBody>
      </p:sp>
      <p:sp>
        <p:nvSpPr>
          <p:cNvPr id="159755" name="Rectangle 11"/>
          <p:cNvSpPr>
            <a:spLocks noChangeArrowheads="1"/>
          </p:cNvSpPr>
          <p:nvPr/>
        </p:nvSpPr>
        <p:spPr bwMode="auto">
          <a:xfrm>
            <a:off x="76200" y="5638800"/>
            <a:ext cx="4792663"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Meanwhile, Strugnell aged</a:t>
            </a:r>
          </a:p>
        </p:txBody>
      </p:sp>
      <p:sp>
        <p:nvSpPr>
          <p:cNvPr id="159756" name="Rectangle 12"/>
          <p:cNvSpPr>
            <a:spLocks noGrp="1" noRot="1" noChangeArrowheads="1"/>
          </p:cNvSpPr>
          <p:nvPr>
            <p:ph type="title"/>
          </p:nvPr>
        </p:nvSpPr>
        <p:spPr>
          <a:xfrm>
            <a:off x="0" y="0"/>
            <a:ext cx="5791200" cy="914400"/>
          </a:xfrm>
          <a:solidFill>
            <a:schemeClr val="bg2"/>
          </a:solidFill>
        </p:spPr>
        <p:txBody>
          <a:bodyPr/>
          <a:lstStyle/>
          <a:p>
            <a:pPr algn="l" eaLnBrk="1" hangingPunct="1">
              <a:defRPr/>
            </a:pPr>
            <a:r>
              <a:rPr lang="en-US">
                <a:latin typeface="Arial" charset="0"/>
                <a:ea typeface="ＭＳ Ｐゴシック" charset="0"/>
                <a:cs typeface="ＭＳ Ｐゴシック" charset="0"/>
              </a:rPr>
              <a:t>Ever-so-slow work…</a:t>
            </a:r>
          </a:p>
        </p:txBody>
      </p:sp>
    </p:spTree>
    <p:extLst>
      <p:ext uri="{BB962C8B-B14F-4D97-AF65-F5344CB8AC3E}">
        <p14:creationId xmlns:p14="http://schemas.microsoft.com/office/powerpoint/2010/main" val="3239799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59754">
                                            <p:txEl>
                                              <p:pRg st="0" end="0"/>
                                            </p:txEl>
                                          </p:spTgt>
                                        </p:tgtEl>
                                        <p:attrNameLst>
                                          <p:attrName>style.visibility</p:attrName>
                                        </p:attrNameLst>
                                      </p:cBhvr>
                                      <p:to>
                                        <p:strVal val="visible"/>
                                      </p:to>
                                    </p:set>
                                    <p:anim to="" calcmode="lin" valueType="num">
                                      <p:cBhvr>
                                        <p:cTn id="11" dur="1" fill="hold"/>
                                        <p:tgtEl>
                                          <p:spTgt spid="159754">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159755">
                                            <p:txEl>
                                              <p:pRg st="0" end="0"/>
                                            </p:txEl>
                                          </p:spTgt>
                                        </p:tgtEl>
                                        <p:attrNameLst>
                                          <p:attrName>style.visibility</p:attrName>
                                        </p:attrNameLst>
                                      </p:cBhvr>
                                      <p:to>
                                        <p:strVal val="visible"/>
                                      </p:to>
                                    </p:set>
                                    <p:anim to="" calcmode="lin" valueType="num">
                                      <p:cBhvr>
                                        <p:cTn id="16" dur="1" fill="hold"/>
                                        <p:tgtEl>
                                          <p:spTgt spid="159755">
                                            <p:txEl>
                                              <p:pRg st="0" end="0"/>
                                            </p:txEl>
                                          </p:spTgt>
                                        </p:tgtEl>
                                        <p:attrNameLst>
                                          <p:attrName/>
                                        </p:attrNameLst>
                                      </p:cBhvr>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59750"/>
                                        </p:tgtEl>
                                        <p:attrNameLst>
                                          <p:attrName>style.visibility</p:attrName>
                                        </p:attrNameLst>
                                      </p:cBhvr>
                                      <p:to>
                                        <p:strVal val="visible"/>
                                      </p:to>
                                    </p:set>
                                    <p:animEffect transition="in" filter="dissolve">
                                      <p:cBhvr>
                                        <p:cTn id="20" dur="500"/>
                                        <p:tgtEl>
                                          <p:spTgt spid="159750"/>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59749"/>
                                        </p:tgtEl>
                                        <p:attrNameLst>
                                          <p:attrName>style.visibility</p:attrName>
                                        </p:attrNameLst>
                                      </p:cBhvr>
                                      <p:to>
                                        <p:strVal val="visible"/>
                                      </p:to>
                                    </p:set>
                                    <p:animEffect transition="in" filter="dissolve">
                                      <p:cBhvr>
                                        <p:cTn id="24" dur="500"/>
                                        <p:tgtEl>
                                          <p:spTgt spid="159749"/>
                                        </p:tgtEl>
                                      </p:cBhvr>
                                    </p:animEffect>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159751"/>
                                        </p:tgtEl>
                                        <p:attrNameLst>
                                          <p:attrName>style.visibility</p:attrName>
                                        </p:attrNameLst>
                                      </p:cBhvr>
                                      <p:to>
                                        <p:strVal val="visible"/>
                                      </p:to>
                                    </p:set>
                                    <p:animEffect transition="in" filter="dissolve">
                                      <p:cBhvr>
                                        <p:cTn id="28" dur="5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p:bldP spid="159754" grpId="0" build="p" bldLvl="2" autoUpdateAnimBg="0"/>
      <p:bldP spid="1597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2" name="Picture 14" descr="DSS000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838200"/>
            <a:ext cx="4286250" cy="6019800"/>
          </a:xfrm>
          <a:noFill/>
          <a:extLst>
            <a:ext uri="{909E8E84-426E-40dd-AFC4-6F175D3DCCD1}">
              <a14:hiddenFill xmlns:a14="http://schemas.microsoft.com/office/drawing/2010/main" xmlns="">
                <a:solidFill>
                  <a:srgbClr val="FFFFFF"/>
                </a:solidFill>
              </a14:hiddenFill>
            </a:ext>
          </a:extLst>
        </p:spPr>
      </p:pic>
      <p:pic>
        <p:nvPicPr>
          <p:cNvPr id="90114" name="148E1A4C.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7600" y="1676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5" name="65755210.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1400" y="23622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7" descr="Shank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8475" y="838200"/>
            <a:ext cx="2371725"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4" descr="DS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1857">
            <a:off x="-228600" y="533400"/>
            <a:ext cx="6129338" cy="911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0" name="Rectangle 2"/>
          <p:cNvSpPr>
            <a:spLocks noGrp="1" noRot="1" noChangeArrowheads="1"/>
          </p:cNvSpPr>
          <p:nvPr>
            <p:ph type="title"/>
          </p:nvPr>
        </p:nvSpPr>
        <p:spPr>
          <a:xfrm>
            <a:off x="0" y="0"/>
            <a:ext cx="8686800" cy="868363"/>
          </a:xfrm>
          <a:solidFill>
            <a:schemeClr val="bg2"/>
          </a:solidFill>
        </p:spPr>
        <p:txBody>
          <a:bodyPr/>
          <a:lstStyle/>
          <a:p>
            <a:pPr algn="l" eaLnBrk="1" hangingPunct="1">
              <a:defRPr/>
            </a:pPr>
            <a:r>
              <a:rPr lang="en-US" sz="3600">
                <a:latin typeface="Arial" charset="0"/>
                <a:ea typeface="ＭＳ Ｐゴシック" charset="0"/>
                <a:cs typeface="ＭＳ Ｐゴシック" charset="0"/>
              </a:rPr>
              <a:t>Hershel Shanks Complained in </a:t>
            </a:r>
            <a:r>
              <a:rPr lang="en-US" sz="3600" i="1">
                <a:latin typeface="Arial" charset="0"/>
                <a:ea typeface="ＭＳ Ｐゴシック" charset="0"/>
                <a:cs typeface="ＭＳ Ｐゴシック" charset="0"/>
              </a:rPr>
              <a:t>BAR</a:t>
            </a:r>
            <a:r>
              <a:rPr lang="en-US" sz="3600">
                <a:latin typeface="Arial" charset="0"/>
                <a:ea typeface="ＭＳ Ｐゴシック" charset="0"/>
                <a:cs typeface="ＭＳ Ｐゴシック" charset="0"/>
              </a:rPr>
              <a:t> </a:t>
            </a:r>
          </a:p>
        </p:txBody>
      </p:sp>
      <p:pic>
        <p:nvPicPr>
          <p:cNvPr id="160773" name="Picture 5" descr="DSS0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32088" y="3790950"/>
            <a:ext cx="6411912" cy="878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4" name="Picture 6" descr="DSS0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14800" y="838200"/>
            <a:ext cx="18161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1" name="Picture 13" descr="j0318444[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62600" y="1676400"/>
            <a:ext cx="1600200"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84" name="Text Box 16"/>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Tree>
    <p:extLst>
      <p:ext uri="{BB962C8B-B14F-4D97-AF65-F5344CB8AC3E}">
        <p14:creationId xmlns:p14="http://schemas.microsoft.com/office/powerpoint/2010/main" val="56712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0782"/>
                                        </p:tgtEl>
                                        <p:attrNameLst>
                                          <p:attrName>style.visibility</p:attrName>
                                        </p:attrNameLst>
                                      </p:cBhvr>
                                      <p:to>
                                        <p:strVal val="visible"/>
                                      </p:to>
                                    </p:set>
                                    <p:anim calcmode="lin" valueType="num">
                                      <p:cBhvr additive="base">
                                        <p:cTn id="7" dur="500" fill="hold"/>
                                        <p:tgtEl>
                                          <p:spTgt spid="160782"/>
                                        </p:tgtEl>
                                        <p:attrNameLst>
                                          <p:attrName>ppt_x</p:attrName>
                                        </p:attrNameLst>
                                      </p:cBhvr>
                                      <p:tavLst>
                                        <p:tav tm="0">
                                          <p:val>
                                            <p:strVal val="#ppt_x"/>
                                          </p:val>
                                        </p:tav>
                                        <p:tav tm="100000">
                                          <p:val>
                                            <p:strVal val="#ppt_x"/>
                                          </p:val>
                                        </p:tav>
                                      </p:tavLst>
                                    </p:anim>
                                    <p:anim calcmode="lin" valueType="num">
                                      <p:cBhvr additive="base">
                                        <p:cTn id="8" dur="500" fill="hold"/>
                                        <p:tgtEl>
                                          <p:spTgt spid="160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0772"/>
                                        </p:tgtEl>
                                        <p:attrNameLst>
                                          <p:attrName>style.visibility</p:attrName>
                                        </p:attrNameLst>
                                      </p:cBhvr>
                                      <p:to>
                                        <p:strVal val="visible"/>
                                      </p:to>
                                    </p:set>
                                    <p:animEffect transition="in" filter="dissolve">
                                      <p:cBhvr>
                                        <p:cTn id="13" dur="500"/>
                                        <p:tgtEl>
                                          <p:spTgt spid="160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0774"/>
                                        </p:tgtEl>
                                        <p:attrNameLst>
                                          <p:attrName>style.visibility</p:attrName>
                                        </p:attrNameLst>
                                      </p:cBhvr>
                                      <p:to>
                                        <p:strVal val="visible"/>
                                      </p:to>
                                    </p:set>
                                    <p:animEffect transition="in" filter="dissolv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0773"/>
                                        </p:tgtEl>
                                        <p:attrNameLst>
                                          <p:attrName>style.visibility</p:attrName>
                                        </p:attrNameLst>
                                      </p:cBhvr>
                                      <p:to>
                                        <p:strVal val="visible"/>
                                      </p:to>
                                    </p:set>
                                    <p:animEffect transition="in" filter="dissolve">
                                      <p:cBhvr>
                                        <p:cTn id="23" dur="500"/>
                                        <p:tgtEl>
                                          <p:spTgt spid="160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0781"/>
                                        </p:tgtEl>
                                        <p:attrNameLst>
                                          <p:attrName>style.visibility</p:attrName>
                                        </p:attrNameLst>
                                      </p:cBhvr>
                                      <p:to>
                                        <p:strVal val="visible"/>
                                      </p:to>
                                    </p:set>
                                    <p:animEffect transition="in" filter="dissolve">
                                      <p:cBhvr>
                                        <p:cTn id="28" dur="500"/>
                                        <p:tgtEl>
                                          <p:spTgt spid="16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Rot="1" noChangeArrowheads="1"/>
          </p:cNvSpPr>
          <p:nvPr>
            <p:ph type="title"/>
          </p:nvPr>
        </p:nvSpPr>
        <p:spPr>
          <a:xfrm>
            <a:off x="4724400" y="274638"/>
            <a:ext cx="4419600" cy="1706562"/>
          </a:xfrm>
        </p:spPr>
        <p:txBody>
          <a:bodyPr/>
          <a:lstStyle/>
          <a:p>
            <a:pPr eaLnBrk="1" hangingPunct="1">
              <a:defRPr/>
            </a:pPr>
            <a:r>
              <a:rPr lang="en-US">
                <a:latin typeface="Arial" charset="0"/>
                <a:ea typeface="ＭＳ Ｐゴシック" charset="0"/>
                <a:cs typeface="ＭＳ Ｐゴシック" charset="0"/>
              </a:rPr>
              <a:t>What happened to Strugnell?</a:t>
            </a:r>
          </a:p>
        </p:txBody>
      </p:sp>
      <p:pic>
        <p:nvPicPr>
          <p:cNvPr id="158727" name="Picture 7" descr="Strugne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667000"/>
            <a:ext cx="1981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8" name="Picture 8" descr="To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828800"/>
            <a:ext cx="34401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9" name="Text Box 9"/>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
        <p:nvSpPr>
          <p:cNvPr id="158730" name="Rectangle 10"/>
          <p:cNvSpPr>
            <a:spLocks noChangeArrowheads="1"/>
          </p:cNvSpPr>
          <p:nvPr/>
        </p:nvSpPr>
        <p:spPr bwMode="auto">
          <a:xfrm>
            <a:off x="0" y="533400"/>
            <a:ext cx="4800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denounced Israel and was sacked (1990)</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was replaced by Emmanuel Tov, who expanded the translation team to 70 scholars from 8 countries, including 13 women</a:t>
            </a:r>
          </a:p>
        </p:txBody>
      </p:sp>
    </p:spTree>
    <p:extLst>
      <p:ext uri="{BB962C8B-B14F-4D97-AF65-F5344CB8AC3E}">
        <p14:creationId xmlns:p14="http://schemas.microsoft.com/office/powerpoint/2010/main" val="37141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58727"/>
                                        </p:tgtEl>
                                      </p:cBhvr>
                                    </p:animEffect>
                                    <p:anim calcmode="lin" valueType="num">
                                      <p:cBhvr>
                                        <p:cTn id="7" dur="1822" tmFilter="0,0; 0.14,0.31; 0.43,0.73; 0.71,0.91; 1.0,1.0">
                                          <p:stCondLst>
                                            <p:cond delay="0"/>
                                          </p:stCondLst>
                                        </p:cTn>
                                        <p:tgtEl>
                                          <p:spTgt spid="1587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87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87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87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87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87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8727"/>
                                        </p:tgtEl>
                                        <p:attrNameLst>
                                          <p:attrName>ppt_y</p:attrName>
                                        </p:attrNameLst>
                                      </p:cBhvr>
                                      <p:tavLst>
                                        <p:tav tm="0">
                                          <p:val>
                                            <p:strVal val="ppt_y"/>
                                          </p:val>
                                        </p:tav>
                                        <p:tav tm="100000">
                                          <p:val>
                                            <p:strVal val="ppt_y+ppt_h"/>
                                          </p:val>
                                        </p:tav>
                                      </p:tavLst>
                                    </p:anim>
                                    <p:animScale>
                                      <p:cBhvr>
                                        <p:cTn id="14" dur="26">
                                          <p:stCondLst>
                                            <p:cond delay="620"/>
                                          </p:stCondLst>
                                        </p:cTn>
                                        <p:tgtEl>
                                          <p:spTgt spid="158727"/>
                                        </p:tgtEl>
                                      </p:cBhvr>
                                      <p:to x="100000" y="60000"/>
                                    </p:animScale>
                                    <p:animScale>
                                      <p:cBhvr>
                                        <p:cTn id="15" dur="166" decel="50000">
                                          <p:stCondLst>
                                            <p:cond delay="646"/>
                                          </p:stCondLst>
                                        </p:cTn>
                                        <p:tgtEl>
                                          <p:spTgt spid="158727"/>
                                        </p:tgtEl>
                                      </p:cBhvr>
                                      <p:to x="100000" y="100000"/>
                                    </p:animScale>
                                    <p:animScale>
                                      <p:cBhvr>
                                        <p:cTn id="16" dur="26">
                                          <p:stCondLst>
                                            <p:cond delay="1312"/>
                                          </p:stCondLst>
                                        </p:cTn>
                                        <p:tgtEl>
                                          <p:spTgt spid="158727"/>
                                        </p:tgtEl>
                                      </p:cBhvr>
                                      <p:to x="100000" y="80000"/>
                                    </p:animScale>
                                    <p:animScale>
                                      <p:cBhvr>
                                        <p:cTn id="17" dur="166" decel="50000">
                                          <p:stCondLst>
                                            <p:cond delay="1338"/>
                                          </p:stCondLst>
                                        </p:cTn>
                                        <p:tgtEl>
                                          <p:spTgt spid="158727"/>
                                        </p:tgtEl>
                                      </p:cBhvr>
                                      <p:to x="100000" y="100000"/>
                                    </p:animScale>
                                    <p:animScale>
                                      <p:cBhvr>
                                        <p:cTn id="18" dur="26">
                                          <p:stCondLst>
                                            <p:cond delay="1642"/>
                                          </p:stCondLst>
                                        </p:cTn>
                                        <p:tgtEl>
                                          <p:spTgt spid="158727"/>
                                        </p:tgtEl>
                                      </p:cBhvr>
                                      <p:to x="100000" y="90000"/>
                                    </p:animScale>
                                    <p:animScale>
                                      <p:cBhvr>
                                        <p:cTn id="19" dur="166" decel="50000">
                                          <p:stCondLst>
                                            <p:cond delay="1668"/>
                                          </p:stCondLst>
                                        </p:cTn>
                                        <p:tgtEl>
                                          <p:spTgt spid="158727"/>
                                        </p:tgtEl>
                                      </p:cBhvr>
                                      <p:to x="100000" y="100000"/>
                                    </p:animScale>
                                    <p:animScale>
                                      <p:cBhvr>
                                        <p:cTn id="20" dur="26">
                                          <p:stCondLst>
                                            <p:cond delay="1808"/>
                                          </p:stCondLst>
                                        </p:cTn>
                                        <p:tgtEl>
                                          <p:spTgt spid="158727"/>
                                        </p:tgtEl>
                                      </p:cBhvr>
                                      <p:to x="100000" y="95000"/>
                                    </p:animScale>
                                    <p:animScale>
                                      <p:cBhvr>
                                        <p:cTn id="21" dur="166" decel="50000">
                                          <p:stCondLst>
                                            <p:cond delay="1834"/>
                                          </p:stCondLst>
                                        </p:cTn>
                                        <p:tgtEl>
                                          <p:spTgt spid="158727"/>
                                        </p:tgtEl>
                                      </p:cBhvr>
                                      <p:to x="100000" y="100000"/>
                                    </p:animScale>
                                    <p:set>
                                      <p:cBhvr>
                                        <p:cTn id="22" dur="1" fill="hold">
                                          <p:stCondLst>
                                            <p:cond delay="1999"/>
                                          </p:stCondLst>
                                        </p:cTn>
                                        <p:tgtEl>
                                          <p:spTgt spid="158727"/>
                                        </p:tgtEl>
                                        <p:attrNameLst>
                                          <p:attrName>style.visibility</p:attrName>
                                        </p:attrNameLst>
                                      </p:cBhvr>
                                      <p:to>
                                        <p:strVal val="hidden"/>
                                      </p:to>
                                    </p:se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158728"/>
                                        </p:tgtEl>
                                        <p:attrNameLst>
                                          <p:attrName>style.visibility</p:attrName>
                                        </p:attrNameLst>
                                      </p:cBhvr>
                                      <p:to>
                                        <p:strVal val="visible"/>
                                      </p:to>
                                    </p:set>
                                    <p:anim calcmode="lin" valueType="num">
                                      <p:cBhvr additive="base">
                                        <p:cTn id="26" dur="500" fill="hold"/>
                                        <p:tgtEl>
                                          <p:spTgt spid="158728"/>
                                        </p:tgtEl>
                                        <p:attrNameLst>
                                          <p:attrName>ppt_x</p:attrName>
                                        </p:attrNameLst>
                                      </p:cBhvr>
                                      <p:tavLst>
                                        <p:tav tm="0">
                                          <p:val>
                                            <p:strVal val="#ppt_x"/>
                                          </p:val>
                                        </p:tav>
                                        <p:tav tm="100000">
                                          <p:val>
                                            <p:strVal val="#ppt_x"/>
                                          </p:val>
                                        </p:tav>
                                      </p:tavLst>
                                    </p:anim>
                                    <p:anim calcmode="lin" valueType="num">
                                      <p:cBhvr additive="base">
                                        <p:cTn id="27"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8730">
                                            <p:txEl>
                                              <p:pRg st="0" end="0"/>
                                            </p:txEl>
                                          </p:spTgt>
                                        </p:tgtEl>
                                        <p:attrNameLst>
                                          <p:attrName>style.visibility</p:attrName>
                                        </p:attrNameLst>
                                      </p:cBhvr>
                                      <p:to>
                                        <p:strVal val="visible"/>
                                      </p:to>
                                    </p:set>
                                    <p:animEffect transition="in" filter="diamond(in)">
                                      <p:cBhvr>
                                        <p:cTn id="32" dur="2000"/>
                                        <p:tgtEl>
                                          <p:spTgt spid="1587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8730">
                                            <p:txEl>
                                              <p:pRg st="1" end="1"/>
                                            </p:txEl>
                                          </p:spTgt>
                                        </p:tgtEl>
                                        <p:attrNameLst>
                                          <p:attrName>style.visibility</p:attrName>
                                        </p:attrNameLst>
                                      </p:cBhvr>
                                      <p:to>
                                        <p:strVal val="visible"/>
                                      </p:to>
                                    </p:set>
                                    <p:animEffect transition="in" filter="diamond(in)">
                                      <p:cBhvr>
                                        <p:cTn id="37" dur="2000"/>
                                        <p:tgtEl>
                                          <p:spTgt spid="1587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Evangelical DSS Scholars</a:t>
            </a:r>
          </a:p>
        </p:txBody>
      </p:sp>
      <p:sp>
        <p:nvSpPr>
          <p:cNvPr id="151555" name="Rectangle 3"/>
          <p:cNvSpPr>
            <a:spLocks noGrp="1" noChangeArrowheads="1"/>
          </p:cNvSpPr>
          <p:nvPr>
            <p:ph type="body" idx="1"/>
          </p:nvPr>
        </p:nvSpPr>
        <p:spPr>
          <a:xfrm>
            <a:off x="2590800" y="1685925"/>
            <a:ext cx="4495800" cy="1371600"/>
          </a:xfrm>
        </p:spPr>
        <p:txBody>
          <a:bodyPr/>
          <a:lstStyle/>
          <a:p>
            <a:pPr eaLnBrk="1" hangingPunct="1">
              <a:defRPr/>
            </a:pPr>
            <a:r>
              <a:rPr lang="en-US" b="1">
                <a:latin typeface="Arial" charset="0"/>
                <a:ea typeface="ＭＳ Ｐゴシック" charset="0"/>
                <a:cs typeface="ＭＳ Ｐゴシック" charset="0"/>
              </a:rPr>
              <a:t>Martin Abegg let the cat out of the bag</a:t>
            </a:r>
          </a:p>
        </p:txBody>
      </p:sp>
      <p:pic>
        <p:nvPicPr>
          <p:cNvPr id="151556" name="Picture 4" descr="Eva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24701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9" name="Rectangle 7"/>
          <p:cNvSpPr>
            <a:spLocks noChangeArrowheads="1"/>
          </p:cNvSpPr>
          <p:nvPr/>
        </p:nvSpPr>
        <p:spPr bwMode="auto">
          <a:xfrm>
            <a:off x="4343400" y="0"/>
            <a:ext cx="914400" cy="9144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2" name="Group 9"/>
          <p:cNvGrpSpPr>
            <a:grpSpLocks/>
          </p:cNvGrpSpPr>
          <p:nvPr/>
        </p:nvGrpSpPr>
        <p:grpSpPr bwMode="auto">
          <a:xfrm>
            <a:off x="2438400" y="2971800"/>
            <a:ext cx="4681538" cy="3876675"/>
            <a:chOff x="2811" y="0"/>
            <a:chExt cx="2949" cy="2442"/>
          </a:xfrm>
        </p:grpSpPr>
        <p:pic>
          <p:nvPicPr>
            <p:cNvPr id="94216" name="Picture 6" descr="Abeg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1" y="0"/>
              <a:ext cx="2949" cy="2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0" name="Rectangle 8"/>
            <p:cNvSpPr>
              <a:spLocks noChangeArrowheads="1"/>
            </p:cNvSpPr>
            <p:nvPr/>
          </p:nvSpPr>
          <p:spPr bwMode="auto">
            <a:xfrm>
              <a:off x="2832" y="0"/>
              <a:ext cx="1392" cy="1440"/>
            </a:xfrm>
            <a:prstGeom prst="rect">
              <a:avLst/>
            </a:prstGeom>
            <a:solidFill>
              <a:srgbClr val="EAEAEA"/>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pic>
        <p:nvPicPr>
          <p:cNvPr id="151557" name="Picture 5" descr="Fli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667000"/>
            <a:ext cx="2209800"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2" name="Text Box 10"/>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4282852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Effect transition="in" filter="checkerboard(across)">
                                      <p:cBhvr>
                                        <p:cTn id="12" dur="500"/>
                                        <p:tgtEl>
                                          <p:spTgt spid="151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checkerboard(across)">
                                      <p:cBhvr>
                                        <p:cTn id="17" dur="500"/>
                                        <p:tgtEl>
                                          <p:spTgt spid="151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1557"/>
                                        </p:tgtEl>
                                        <p:attrNameLst>
                                          <p:attrName>style.visibility</p:attrName>
                                        </p:attrNameLst>
                                      </p:cBhvr>
                                      <p:to>
                                        <p:strVal val="visible"/>
                                      </p:to>
                                    </p:set>
                                    <p:animEffect transition="in" filter="checkerboard(across)">
                                      <p:cBhvr>
                                        <p:cTn id="2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284880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25400" y="0"/>
            <a:ext cx="9083675" cy="715963"/>
          </a:xfrm>
        </p:spPr>
        <p:txBody>
          <a:bodyPr/>
          <a:lstStyle/>
          <a:p>
            <a:pPr eaLnBrk="1" hangingPunct="1">
              <a:defRPr/>
            </a:pPr>
            <a:r>
              <a:rPr lang="en-US" sz="4000" dirty="0">
                <a:latin typeface="Arial" charset="0"/>
                <a:ea typeface="ＭＳ Ｐゴシック" charset="0"/>
                <a:cs typeface="ＭＳ Ｐゴシック" charset="0"/>
              </a:rPr>
              <a:t>Shank</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s Controversial Reprint</a:t>
            </a:r>
          </a:p>
        </p:txBody>
      </p:sp>
      <p:pic>
        <p:nvPicPr>
          <p:cNvPr id="98306" name="Picture 4" descr="M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63" y="685800"/>
            <a:ext cx="460057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5" descr="MM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5663" y="685800"/>
            <a:ext cx="4402137"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551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000">
                  <a:solidFill>
                    <a:srgbClr val="E5E5FF"/>
                  </a:solidFill>
                  <a:effectLst>
                    <a:outerShdw blurRad="38100" dist="38100" dir="2700000" algn="tl">
                      <a:srgbClr val="000000"/>
                    </a:outerShdw>
                  </a:effectLst>
                </a:rPr>
                <a:t>De Vaux</a:t>
              </a:r>
            </a:p>
          </p:txBody>
        </p:sp>
      </p:grpSp>
    </p:spTree>
    <p:extLst>
      <p:ext uri="{BB962C8B-B14F-4D97-AF65-F5344CB8AC3E}">
        <p14:creationId xmlns:p14="http://schemas.microsoft.com/office/powerpoint/2010/main" val="3749447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51203" name="Rectangle 3"/>
          <p:cNvSpPr>
            <a:spLocks noGrp="1" noChangeArrowheads="1"/>
          </p:cNvSpPr>
          <p:nvPr>
            <p:ph type="title"/>
          </p:nvPr>
        </p:nvSpPr>
        <p:spPr>
          <a:xfrm>
            <a:off x="457200" y="228600"/>
            <a:ext cx="2895600" cy="1752600"/>
          </a:xfrm>
          <a:solidFill>
            <a:srgbClr val="FF0000"/>
          </a:solidFill>
          <a:ln>
            <a:solidFill>
              <a:schemeClr val="bg2"/>
            </a:solidFill>
          </a:ln>
        </p:spPr>
        <p:txBody>
          <a:bodyPr/>
          <a:lstStyle/>
          <a:p>
            <a:pPr eaLnBrk="1" hangingPunct="1">
              <a:defRPr/>
            </a:pPr>
            <a:r>
              <a:rPr lang="en-US" sz="3600" b="0">
                <a:latin typeface="Arial" charset="0"/>
                <a:ea typeface="ＭＳ Ｐゴシック" charset="0"/>
                <a:cs typeface="ＭＳ Ｐゴシック" charset="0"/>
              </a:rPr>
              <a:t>Elevations in North-South Divisions</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51210" name="Text Box 10"/>
          <p:cNvSpPr txBox="1">
            <a:spLocks noChangeArrowheads="1"/>
          </p:cNvSpPr>
          <p:nvPr/>
        </p:nvSpPr>
        <p:spPr bwMode="auto">
          <a:xfrm>
            <a:off x="3200400" y="3657600"/>
            <a:ext cx="2209800" cy="579438"/>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Jordan Rift</a:t>
            </a:r>
          </a:p>
        </p:txBody>
      </p:sp>
    </p:spTree>
    <p:extLst>
      <p:ext uri="{BB962C8B-B14F-4D97-AF65-F5344CB8AC3E}">
        <p14:creationId xmlns:p14="http://schemas.microsoft.com/office/powerpoint/2010/main" val="137126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defRPr/>
            </a:pPr>
            <a:r>
              <a:rPr lang="en-US">
                <a:latin typeface="Arial" charset="0"/>
                <a:ea typeface="ＭＳ Ｐゴシック" charset="0"/>
                <a:cs typeface="ＭＳ Ｐゴシック" charset="0"/>
              </a:rPr>
              <a:t>Map of the Qumran Community</a:t>
            </a:r>
          </a:p>
        </p:txBody>
      </p:sp>
      <p:pic>
        <p:nvPicPr>
          <p:cNvPr id="102402" name="Picture 4" descr="Qumran BAR (Sep94),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3" name="Picture 5" descr="Qumran BAR (Sep94),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581400"/>
            <a:ext cx="288766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4" name="Picture 6" descr="Qumran BAR (Sep94),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0" y="228600"/>
            <a:ext cx="190500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5" name="Picture 7" descr="Qumran BAR (Sep94),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5638800"/>
            <a:ext cx="1676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8" name="Text Box 8"/>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pic>
        <p:nvPicPr>
          <p:cNvPr id="102407" name="Picture 10" descr="Qumran BAR (Sep94), 3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914400"/>
            <a:ext cx="228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Picture 12"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2400" y="5334000"/>
            <a:ext cx="1524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9" name="Picture 13" descr="Qumran BAR (Sep94),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4267200"/>
            <a:ext cx="152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0" name="Picture 14"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400" y="2667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1" name="Picture 17"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4200" y="40386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2" name="Picture 18"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6600" y="4191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3" name="Picture 19"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43434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4" name="Picture 20"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71600" y="22860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15" name="Picture 21"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0" y="2895600"/>
            <a:ext cx="1524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4896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Qumr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7010400" cy="6858000"/>
          </a:xfrm>
          <a:noFill/>
          <a:extLst>
            <a:ext uri="{909E8E84-426E-40dd-AFC4-6F175D3DCCD1}">
              <a14:hiddenFill xmlns:a14="http://schemas.microsoft.com/office/drawing/2010/main" xmlns="">
                <a:solidFill>
                  <a:srgbClr val="FFFFFF"/>
                </a:solidFill>
              </a14:hiddenFill>
            </a:ext>
          </a:extLst>
        </p:spPr>
      </p:pic>
      <p:sp>
        <p:nvSpPr>
          <p:cNvPr id="166914" name="Rectangle 2"/>
          <p:cNvSpPr>
            <a:spLocks noGrp="1" noRot="1" noChangeArrowheads="1"/>
          </p:cNvSpPr>
          <p:nvPr>
            <p:ph type="title"/>
          </p:nvPr>
        </p:nvSpPr>
        <p:spPr>
          <a:xfrm>
            <a:off x="0" y="0"/>
            <a:ext cx="4648200" cy="838200"/>
          </a:xfrm>
          <a:effectLst>
            <a:outerShdw blurRad="63500" dist="107763" dir="8100000" algn="ctr" rotWithShape="0">
              <a:schemeClr val="bg2">
                <a:alpha val="74998"/>
              </a:schemeClr>
            </a:outerShdw>
          </a:effectLst>
        </p:spPr>
        <p:txBody>
          <a:bodyPr/>
          <a:lstStyle/>
          <a:p>
            <a:pPr eaLnBrk="1" hangingPunct="1">
              <a:defRPr/>
            </a:pPr>
            <a:r>
              <a:rPr lang="en-US">
                <a:latin typeface="Arial" charset="0"/>
                <a:ea typeface="ＭＳ Ｐゴシック" charset="0"/>
                <a:cs typeface="ＭＳ Ｐゴシック" charset="0"/>
              </a:rPr>
              <a:t>Finds at Qumran</a:t>
            </a:r>
          </a:p>
        </p:txBody>
      </p:sp>
      <p:pic>
        <p:nvPicPr>
          <p:cNvPr id="166924" name="Picture 12" descr="Inkwell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3657600"/>
            <a:ext cx="5811838" cy="583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5" name="Picture 13" descr="Ta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5238" y="0"/>
            <a:ext cx="2798762"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0" name="Picture 8" descr="Qumr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21336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3" name="Picture 11" descr="Qumra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81600" y="2362200"/>
            <a:ext cx="21336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26" name="Picture 14"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276600"/>
            <a:ext cx="3992563"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2509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7"/>
          <p:cNvGrpSpPr>
            <a:grpSpLocks/>
          </p:cNvGrpSpPr>
          <p:nvPr/>
        </p:nvGrpSpPr>
        <p:grpSpPr bwMode="auto">
          <a:xfrm>
            <a:off x="0" y="1447800"/>
            <a:ext cx="9144000" cy="5059363"/>
            <a:chOff x="0" y="1133"/>
            <a:chExt cx="5760" cy="3187"/>
          </a:xfrm>
        </p:grpSpPr>
        <p:pic>
          <p:nvPicPr>
            <p:cNvPr id="106506" name="Picture 4"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3"/>
              <a:ext cx="5760" cy="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22891" name="Picture 11"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defRPr/>
            </a:pPr>
            <a:r>
              <a:rPr lang="en-US" sz="4000">
                <a:latin typeface="Arial" charset="0"/>
                <a:ea typeface="ＭＳ Ｐゴシック" charset="0"/>
                <a:cs typeface="ＭＳ Ｐゴシック" charset="0"/>
              </a:rPr>
              <a:t>The Qumran Community</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122890" name="Picture 10" descr="Qumran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22892" name="Picture 12" descr="Qumran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22893" name="Picture 13" descr="Qumran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2897" name="Text Box 1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spTree>
    <p:extLst>
      <p:ext uri="{BB962C8B-B14F-4D97-AF65-F5344CB8AC3E}">
        <p14:creationId xmlns:p14="http://schemas.microsoft.com/office/powerpoint/2010/main" val="31834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par>
                                <p:cTn id="13" presetID="22" presetClass="entr" presetSubtype="4" fill="hold" nodeType="withEffect">
                                  <p:stCondLst>
                                    <p:cond delay="0"/>
                                  </p:stCondLst>
                                  <p:childTnLst>
                                    <p:set>
                                      <p:cBhvr>
                                        <p:cTn id="14" dur="1" fill="hold">
                                          <p:stCondLst>
                                            <p:cond delay="0"/>
                                          </p:stCondLst>
                                        </p:cTn>
                                        <p:tgtEl>
                                          <p:spTgt spid="122894"/>
                                        </p:tgtEl>
                                        <p:attrNameLst>
                                          <p:attrName>style.visibility</p:attrName>
                                        </p:attrNameLst>
                                      </p:cBhvr>
                                      <p:to>
                                        <p:strVal val="visible"/>
                                      </p:to>
                                    </p:set>
                                    <p:animEffect transition="in" filter="wipe(down)">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890"/>
                                        </p:tgtEl>
                                        <p:attrNameLst>
                                          <p:attrName>style.visibility</p:attrName>
                                        </p:attrNameLst>
                                      </p:cBhvr>
                                      <p:to>
                                        <p:strVal val="visible"/>
                                      </p:to>
                                    </p:set>
                                    <p:animEffect transition="in" filter="dissolve">
                                      <p:cBhvr>
                                        <p:cTn id="20" dur="500"/>
                                        <p:tgtEl>
                                          <p:spTgt spid="122890"/>
                                        </p:tgtEl>
                                      </p:cBhvr>
                                    </p:animEffect>
                                  </p:childTnLst>
                                </p:cTn>
                              </p:par>
                              <p:par>
                                <p:cTn id="21" presetID="15" presetClass="entr" presetSubtype="0" fill="hold" nodeType="withEffect">
                                  <p:stCondLst>
                                    <p:cond delay="0"/>
                                  </p:stCondLst>
                                  <p:childTnLst>
                                    <p:set>
                                      <p:cBhvr>
                                        <p:cTn id="22" dur="1" fill="hold">
                                          <p:stCondLst>
                                            <p:cond delay="0"/>
                                          </p:stCondLst>
                                        </p:cTn>
                                        <p:tgtEl>
                                          <p:spTgt spid="122891"/>
                                        </p:tgtEl>
                                        <p:attrNameLst>
                                          <p:attrName>style.visibility</p:attrName>
                                        </p:attrNameLst>
                                      </p:cBhvr>
                                      <p:to>
                                        <p:strVal val="visible"/>
                                      </p:to>
                                    </p:set>
                                    <p:anim calcmode="lin" valueType="num">
                                      <p:cBhvr>
                                        <p:cTn id="23" dur="1000" fill="hold"/>
                                        <p:tgtEl>
                                          <p:spTgt spid="122891"/>
                                        </p:tgtEl>
                                        <p:attrNameLst>
                                          <p:attrName>ppt_w</p:attrName>
                                        </p:attrNameLst>
                                      </p:cBhvr>
                                      <p:tavLst>
                                        <p:tav tm="0">
                                          <p:val>
                                            <p:fltVal val="0"/>
                                          </p:val>
                                        </p:tav>
                                        <p:tav tm="100000">
                                          <p:val>
                                            <p:strVal val="#ppt_w"/>
                                          </p:val>
                                        </p:tav>
                                      </p:tavLst>
                                    </p:anim>
                                    <p:anim calcmode="lin" valueType="num">
                                      <p:cBhvr>
                                        <p:cTn id="24" dur="1000" fill="hold"/>
                                        <p:tgtEl>
                                          <p:spTgt spid="122891"/>
                                        </p:tgtEl>
                                        <p:attrNameLst>
                                          <p:attrName>ppt_h</p:attrName>
                                        </p:attrNameLst>
                                      </p:cBhvr>
                                      <p:tavLst>
                                        <p:tav tm="0">
                                          <p:val>
                                            <p:fltVal val="0"/>
                                          </p:val>
                                        </p:tav>
                                        <p:tav tm="100000">
                                          <p:val>
                                            <p:strVal val="#ppt_h"/>
                                          </p:val>
                                        </p:tav>
                                      </p:tavLst>
                                    </p:anim>
                                    <p:anim calcmode="lin" valueType="num">
                                      <p:cBhvr>
                                        <p:cTn id="25"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2893"/>
                                        </p:tgtEl>
                                        <p:attrNameLst>
                                          <p:attrName>style.visibility</p:attrName>
                                        </p:attrNameLst>
                                      </p:cBhvr>
                                      <p:to>
                                        <p:strVal val="visible"/>
                                      </p:to>
                                    </p:set>
                                    <p:animEffect transition="in" filter="dissolve">
                                      <p:cBhvr>
                                        <p:cTn id="31"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5556"/>
          <a:stretch>
            <a:fillRect/>
          </a:stretch>
        </p:blipFill>
        <p:spPr>
          <a:xfrm>
            <a:off x="4000500" y="381000"/>
            <a:ext cx="5143500" cy="6477000"/>
          </a:xfrm>
          <a:noFill/>
          <a:extLst>
            <a:ext uri="{909E8E84-426E-40dd-AFC4-6F175D3DCCD1}">
              <a14:hiddenFill xmlns:a14="http://schemas.microsoft.com/office/drawing/2010/main" xmlns="">
                <a:solidFill>
                  <a:srgbClr val="FFFFFF"/>
                </a:solidFill>
              </a14:hiddenFill>
            </a:ext>
          </a:extLst>
        </p:spPr>
      </p:pic>
      <p:sp>
        <p:nvSpPr>
          <p:cNvPr id="82949" name="Rectangle 5"/>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82963" name="Rectangle 19"/>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82968" name="Rectangle 24"/>
          <p:cNvSpPr>
            <a:spLocks noChangeArrowheads="1"/>
          </p:cNvSpPr>
          <p:nvPr/>
        </p:nvSpPr>
        <p:spPr bwMode="auto">
          <a:xfrm>
            <a:off x="0" y="914400"/>
            <a:ext cx="3962400" cy="1295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North of En </a:t>
            </a:r>
            <a:r>
              <a:rPr lang="en-US" sz="2800" b="1" dirty="0" err="1">
                <a:solidFill>
                  <a:srgbClr val="FFFFFF"/>
                </a:solidFill>
                <a:effectLst>
                  <a:outerShdw blurRad="38100" dist="38100" dir="2700000" algn="tl">
                    <a:srgbClr val="000000"/>
                  </a:outerShdw>
                </a:effectLst>
                <a:latin typeface="Arial"/>
                <a:ea typeface="ＭＳ Ｐゴシック" charset="0"/>
                <a:cs typeface="Arial"/>
              </a:rPr>
              <a:t>Gedi</a:t>
            </a:r>
            <a:r>
              <a:rPr lang="en-US" sz="2800" b="1" dirty="0">
                <a:solidFill>
                  <a:srgbClr val="FFFFFF"/>
                </a:solidFill>
                <a:effectLst>
                  <a:outerShdw blurRad="38100" dist="38100" dir="2700000" algn="tl">
                    <a:srgbClr val="000000"/>
                  </a:outerShdw>
                </a:effectLst>
                <a:latin typeface="Arial"/>
                <a:ea typeface="ＭＳ Ｐゴシック" charset="0"/>
                <a:cs typeface="Arial"/>
              </a:rPr>
              <a:t> (Pliny the Elder)</a:t>
            </a:r>
          </a:p>
        </p:txBody>
      </p:sp>
      <p:sp>
        <p:nvSpPr>
          <p:cNvPr id="82971" name="Text Box 2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sp>
        <p:nvSpPr>
          <p:cNvPr id="82972" name="Text Box 28"/>
          <p:cNvSpPr txBox="1">
            <a:spLocks noChangeArrowheads="1"/>
          </p:cNvSpPr>
          <p:nvPr/>
        </p:nvSpPr>
        <p:spPr bwMode="auto">
          <a:xfrm>
            <a:off x="152400" y="2401888"/>
            <a:ext cx="6096000" cy="4248150"/>
          </a:xfrm>
          <a:prstGeom prst="rect">
            <a:avLst/>
          </a:prstGeom>
          <a:solidFill>
            <a:schemeClr val="bg2"/>
          </a:solid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On the west side of the Dead Sea, but out of the range of the noxious exhalation of the coast, is the solitary tribe of the Essenes, which is remarkable beyond all the other tribes in the whole world, as it has no women and has renounced all sexual desire, has no money, and has only palm trees for company.  Day by day the throng of refugees is recruited to an equal number by numerous [additions] of persons tired of life and driven thither by the waves of fortune to adopt their manners.  Thus through thousands of ages (incredible to relate), a race in which no one is born lives on forever; so prolific for their advantage is other men</a:t>
            </a:r>
            <a:r>
              <a:rPr lang="fr-FR"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s weariness of life!  Lying below them [Essenes] was formerly the town of En </a:t>
            </a:r>
            <a:r>
              <a:rPr lang="en-US" sz="1800" dirty="0" err="1">
                <a:solidFill>
                  <a:srgbClr val="E5E5FF"/>
                </a:solidFill>
                <a:effectLst>
                  <a:outerShdw blurRad="38100" dist="38100" dir="2700000" algn="tl">
                    <a:srgbClr val="000000"/>
                  </a:outerShdw>
                </a:effectLst>
                <a:latin typeface="Arial" charset="0"/>
                <a:cs typeface="Arial" charset="0"/>
              </a:rPr>
              <a:t>Gedi</a:t>
            </a:r>
            <a:r>
              <a:rPr lang="en-US" sz="1800" dirty="0">
                <a:solidFill>
                  <a:srgbClr val="E5E5FF"/>
                </a:solidFill>
                <a:effectLst>
                  <a:outerShdw blurRad="38100" dist="38100" dir="2700000" algn="tl">
                    <a:srgbClr val="000000"/>
                  </a:outerShdw>
                </a:effectLst>
                <a:latin typeface="Arial" charset="0"/>
                <a:cs typeface="Arial" charset="0"/>
              </a:rPr>
              <a:t> </a:t>
            </a:r>
            <a:br>
              <a:rPr lang="en-US" sz="1800" dirty="0">
                <a:solidFill>
                  <a:srgbClr val="E5E5FF"/>
                </a:solidFill>
                <a:effectLst>
                  <a:outerShdw blurRad="38100" dist="38100" dir="2700000" algn="tl">
                    <a:srgbClr val="000000"/>
                  </a:outerShdw>
                </a:effectLst>
                <a:latin typeface="Arial" charset="0"/>
                <a:cs typeface="Arial" charset="0"/>
              </a:rPr>
            </a:br>
            <a:r>
              <a:rPr lang="en-US" sz="1800" dirty="0">
                <a:solidFill>
                  <a:srgbClr val="E5E5FF"/>
                </a:solidFill>
                <a:effectLst>
                  <a:outerShdw blurRad="38100" dist="38100" dir="2700000" algn="tl">
                    <a:srgbClr val="000000"/>
                  </a:outerShdw>
                </a:effectLst>
                <a:latin typeface="Arial" charset="0"/>
                <a:cs typeface="Arial" charset="0"/>
              </a:rPr>
              <a:t>(Pliny, </a:t>
            </a:r>
            <a:r>
              <a:rPr lang="en-US" sz="1800" i="1" dirty="0">
                <a:solidFill>
                  <a:srgbClr val="E5E5FF"/>
                </a:solidFill>
                <a:effectLst>
                  <a:outerShdw blurRad="38100" dist="38100" dir="2700000" algn="tl">
                    <a:srgbClr val="000000"/>
                  </a:outerShdw>
                </a:effectLst>
                <a:latin typeface="Arial" charset="0"/>
                <a:cs typeface="Arial" charset="0"/>
              </a:rPr>
              <a:t>Natural History</a:t>
            </a:r>
            <a:r>
              <a:rPr lang="en-US" sz="1800" dirty="0">
                <a:solidFill>
                  <a:srgbClr val="E5E5FF"/>
                </a:solidFill>
                <a:effectLst>
                  <a:outerShdw blurRad="38100" dist="38100" dir="2700000" algn="tl">
                    <a:srgbClr val="000000"/>
                  </a:outerShdw>
                </a:effectLst>
                <a:latin typeface="Arial" charset="0"/>
                <a:cs typeface="Arial" charset="0"/>
              </a:rPr>
              <a:t> 2)</a:t>
            </a:r>
            <a:endParaRPr lang="en-US" sz="1200" b="0" dirty="0">
              <a:solidFill>
                <a:srgbClr val="FFFFFF"/>
              </a:solidFill>
              <a:latin typeface="Arial" charset="0"/>
              <a:cs typeface="Arial" charset="0"/>
            </a:endParaRPr>
          </a:p>
        </p:txBody>
      </p:sp>
    </p:spTree>
    <p:extLst>
      <p:ext uri="{BB962C8B-B14F-4D97-AF65-F5344CB8AC3E}">
        <p14:creationId xmlns:p14="http://schemas.microsoft.com/office/powerpoint/2010/main" val="329802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dsma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000500" y="76200"/>
            <a:ext cx="5143500" cy="6858000"/>
          </a:xfrm>
        </p:spPr>
      </p:pic>
      <p:sp>
        <p:nvSpPr>
          <p:cNvPr id="265219"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265220"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0596" name="Group 5"/>
          <p:cNvGrpSpPr>
            <a:grpSpLocks/>
          </p:cNvGrpSpPr>
          <p:nvPr/>
        </p:nvGrpSpPr>
        <p:grpSpPr bwMode="auto">
          <a:xfrm>
            <a:off x="1066800" y="5105400"/>
            <a:ext cx="3124200" cy="1752600"/>
            <a:chOff x="1008" y="3216"/>
            <a:chExt cx="1968" cy="1104"/>
          </a:xfrm>
        </p:grpSpPr>
        <p:pic>
          <p:nvPicPr>
            <p:cNvPr id="110599"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265224"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North of En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Gedi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10598"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4103251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Esse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2644" name="Group 5"/>
          <p:cNvGrpSpPr>
            <a:grpSpLocks/>
          </p:cNvGrpSpPr>
          <p:nvPr/>
        </p:nvGrpSpPr>
        <p:grpSpPr bwMode="auto">
          <a:xfrm>
            <a:off x="990600" y="4800600"/>
            <a:ext cx="3124200" cy="1752600"/>
            <a:chOff x="1008" y="3216"/>
            <a:chExt cx="1968" cy="1104"/>
          </a:xfrm>
        </p:grpSpPr>
        <p:pic>
          <p:nvPicPr>
            <p:cNvPr id="112648"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172041" name="Rectangle 9"/>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North of En Gedi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Scriptorium</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342900" indent="-342900" defTabSz="914400" fontAlgn="base">
              <a:spcBef>
                <a:spcPct val="20000"/>
              </a:spcBef>
              <a:spcAft>
                <a:spcPct val="0"/>
              </a:spcAft>
              <a:buClr>
                <a:srgbClr val="FFCC00"/>
              </a:buClr>
              <a:buSzPct val="70000"/>
              <a:buFont typeface="Wingdings" charset="0"/>
              <a:buChar char="n"/>
              <a:defRPr/>
            </a:pP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72042" name="Picture 10"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a:noFill/>
          <a:extLst>
            <a:ext uri="{909E8E84-426E-40dd-AFC4-6F175D3DCCD1}">
              <a14:hiddenFill xmlns:a14="http://schemas.microsoft.com/office/drawing/2010/main" xmlns="">
                <a:solidFill>
                  <a:srgbClr val="FFFFFF"/>
                </a:solidFill>
              </a14:hiddenFill>
            </a:ext>
          </a:extLst>
        </p:spPr>
      </p:pic>
      <p:sp>
        <p:nvSpPr>
          <p:cNvPr id="112647" name="Text Box 12"/>
          <p:cNvSpPr txBox="1">
            <a:spLocks noChangeArrowheads="1"/>
          </p:cNvSpPr>
          <p:nvPr/>
        </p:nvSpPr>
        <p:spPr bwMode="auto">
          <a:xfrm>
            <a:off x="8534400" y="0"/>
            <a:ext cx="696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655836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2042"/>
                                        </p:tgtEl>
                                        <p:attrNameLst>
                                          <p:attrName>style.visibility</p:attrName>
                                        </p:attrNameLst>
                                      </p:cBhvr>
                                      <p:to>
                                        <p:strVal val="visible"/>
                                      </p:to>
                                    </p:set>
                                    <p:animEffect transition="in" filter="box(in)">
                                      <p:cBhvr>
                                        <p:cTn id="11" dur="500"/>
                                        <p:tgtEl>
                                          <p:spTgt spid="1720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041">
                                            <p:txEl>
                                              <p:pRg st="3" end="3"/>
                                            </p:txEl>
                                          </p:spTgt>
                                        </p:tgtEl>
                                        <p:attrNameLst>
                                          <p:attrName>style.visibility</p:attrName>
                                        </p:attrNameLst>
                                      </p:cBhvr>
                                      <p:to>
                                        <p:strVal val="visible"/>
                                      </p:to>
                                    </p:set>
                                    <p:animEffect transition="in" filter="dissolve">
                                      <p:cBhvr>
                                        <p:cTn id="16" dur="500"/>
                                        <p:tgtEl>
                                          <p:spTgt spid="1720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0" y="990600"/>
            <a:ext cx="2743200" cy="4876800"/>
          </a:xfrm>
        </p:spPr>
        <p:txBody>
          <a:bodyPr/>
          <a:lstStyle/>
          <a:p>
            <a:pPr eaLnBrk="1" hangingPunct="1">
              <a:defRPr/>
            </a:pPr>
            <a:r>
              <a:rPr lang="en-US" sz="2800" b="1">
                <a:latin typeface="Arial" charset="0"/>
                <a:ea typeface="ＭＳ Ｐゴシック" charset="0"/>
                <a:cs typeface="ＭＳ Ｐゴシック" charset="0"/>
              </a:rPr>
              <a:t>The high priesthood was corrupt</a:t>
            </a:r>
          </a:p>
        </p:txBody>
      </p:sp>
      <p:sp>
        <p:nvSpPr>
          <p:cNvPr id="120834" name="Rectangle 2"/>
          <p:cNvSpPr>
            <a:spLocks noGrp="1" noRot="1" noChangeArrowheads="1"/>
          </p:cNvSpPr>
          <p:nvPr>
            <p:ph type="title"/>
          </p:nvPr>
        </p:nvSpPr>
        <p:spPr>
          <a:xfrm>
            <a:off x="76200" y="0"/>
            <a:ext cx="6934200" cy="9144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pic>
        <p:nvPicPr>
          <p:cNvPr id="114691" name="Picture 5" descr="High Priest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941388"/>
            <a:ext cx="6248400" cy="428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Rectangle 6"/>
          <p:cNvSpPr>
            <a:spLocks noChangeArrowheads="1"/>
          </p:cNvSpPr>
          <p:nvPr/>
        </p:nvSpPr>
        <p:spPr bwMode="auto">
          <a:xfrm>
            <a:off x="2590800" y="5334000"/>
            <a:ext cx="6477000" cy="1676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CC00"/>
              </a:buClr>
              <a:buSzPct val="70000"/>
              <a:buFont typeface="Wingdings" charset="0"/>
              <a:buNone/>
              <a:defRPr/>
            </a:pPr>
            <a:r>
              <a:rPr lang="en-US" sz="2000" b="1">
                <a:solidFill>
                  <a:srgbClr val="FFFFFF"/>
                </a:solidFill>
                <a:effectLst>
                  <a:outerShdw blurRad="38100" dist="38100" dir="2700000" algn="tl">
                    <a:srgbClr val="000000"/>
                  </a:outerShdw>
                </a:effectLst>
                <a:latin typeface="Arial" charset="0"/>
                <a:ea typeface="ＭＳ Ｐゴシック" charset="0"/>
                <a:cs typeface="Arial" charset="0"/>
              </a:rPr>
              <a:t>Annas &amp; Caiaphas of the NT era continued the corrupt practices of Jason and Menelaus (175 BC).  So the Essenes withdrew to the desert during the reign of </a:t>
            </a:r>
            <a:r>
              <a:rPr lang="en-US" altLang="zh-CN" sz="2000" b="1">
                <a:solidFill>
                  <a:srgbClr val="FFFFFF"/>
                </a:solidFill>
                <a:effectLst>
                  <a:outerShdw blurRad="38100" dist="38100" dir="2700000" algn="tl">
                    <a:srgbClr val="000000"/>
                  </a:outerShdw>
                </a:effectLst>
                <a:latin typeface="Arial" charset="0"/>
                <a:ea typeface="Arial" charset="0"/>
                <a:cs typeface="Arial" charset="0"/>
              </a:rPr>
              <a:t>Simon (143-135 BC) </a:t>
            </a:r>
            <a:endParaRPr lang="en-US" sz="20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20839" name="Text Box 7"/>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spTree>
    <p:extLst>
      <p:ext uri="{BB962C8B-B14F-4D97-AF65-F5344CB8AC3E}">
        <p14:creationId xmlns:p14="http://schemas.microsoft.com/office/powerpoint/2010/main" val="2213499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Arr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Rectangle 2"/>
          <p:cNvSpPr>
            <a:spLocks noGrp="1" noRot="1" noChangeArrowheads="1"/>
          </p:cNvSpPr>
          <p:nvPr>
            <p:ph type="title"/>
          </p:nvPr>
        </p:nvSpPr>
        <p:spPr>
          <a:xfrm>
            <a:off x="2971800" y="4724400"/>
            <a:ext cx="6172200" cy="2133600"/>
          </a:xfrm>
        </p:spPr>
        <p:txBody>
          <a:bodyPr/>
          <a:lstStyle/>
          <a:p>
            <a:pPr eaLnBrk="1" hangingPunct="1">
              <a:defRPr/>
            </a:pPr>
            <a:r>
              <a:rPr lang="en-US" sz="4000">
                <a:latin typeface="Arial" charset="0"/>
                <a:ea typeface="ＭＳ Ｐゴシック" charset="0"/>
                <a:cs typeface="ＭＳ Ｐゴシック" charset="0"/>
              </a:rPr>
              <a:t>Peter fought against the corrupt priesthood, but the Essenes…</a:t>
            </a:r>
          </a:p>
        </p:txBody>
      </p:sp>
      <p:pic>
        <p:nvPicPr>
          <p:cNvPr id="146437" name="Picture 5" descr="Arre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962400"/>
            <a:ext cx="2362200" cy="26670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125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146437"/>
                                        </p:tgtEl>
                                        <p:attrNameLst>
                                          <p:attrName>style.visibility</p:attrName>
                                        </p:attrNameLst>
                                      </p:cBhvr>
                                      <p:to>
                                        <p:strVal val="visible"/>
                                      </p:to>
                                    </p:set>
                                    <p:animEffect transition="in" filter="fade">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2" descr="7 Judea Cit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838200"/>
            <a:ext cx="7921625" cy="581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7" name="AutoShape 15"/>
          <p:cNvSpPr>
            <a:spLocks noChangeArrowheads="1"/>
          </p:cNvSpPr>
          <p:nvPr/>
        </p:nvSpPr>
        <p:spPr bwMode="auto">
          <a:xfrm rot="5400000">
            <a:off x="5181600" y="2362200"/>
            <a:ext cx="5410200" cy="2514600"/>
          </a:xfrm>
          <a:prstGeom prst="wedgeRectCallout">
            <a:avLst>
              <a:gd name="adj1" fmla="val 6306"/>
              <a:gd name="adj2" fmla="val 71250"/>
            </a:avLst>
          </a:prstGeom>
          <a:solidFill>
            <a:srgbClr val="0033CC"/>
          </a:solidFill>
          <a:ln w="9525">
            <a:noFill/>
            <a:miter lim="800000"/>
            <a:headEnd/>
            <a:tailEnd/>
          </a:ln>
          <a:effectLst/>
        </p:spPr>
        <p:txBody>
          <a:bodyPr rot="10800000" vert="eaVert"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86" name="AutoShape 14"/>
          <p:cNvSpPr>
            <a:spLocks noChangeArrowheads="1"/>
          </p:cNvSpPr>
          <p:nvPr/>
        </p:nvSpPr>
        <p:spPr bwMode="auto">
          <a:xfrm rot="10800000">
            <a:off x="0" y="2971800"/>
            <a:ext cx="5105400" cy="4038600"/>
          </a:xfrm>
          <a:prstGeom prst="cloudCallout">
            <a:avLst>
              <a:gd name="adj1" fmla="val -53454"/>
              <a:gd name="adj2" fmla="val 26176"/>
            </a:avLst>
          </a:prstGeom>
          <a:solidFill>
            <a:schemeClr val="bg2"/>
          </a:solidFill>
          <a:ln w="9525">
            <a:noFill/>
            <a:round/>
            <a:headEnd/>
            <a:tailEnd/>
          </a:ln>
          <a:effectLst/>
        </p:spPr>
        <p:txBody>
          <a:bodyPr rot="10800000"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75" name="Rectangle 3"/>
          <p:cNvSpPr>
            <a:spLocks noGrp="1" noRot="1" noChangeArrowheads="1"/>
          </p:cNvSpPr>
          <p:nvPr>
            <p:ph type="title"/>
          </p:nvPr>
        </p:nvSpPr>
        <p:spPr>
          <a:xfrm>
            <a:off x="0" y="0"/>
            <a:ext cx="7010400" cy="762000"/>
          </a:xfrm>
          <a:solidFill>
            <a:schemeClr val="bg2"/>
          </a:solidFill>
        </p:spPr>
        <p:txBody>
          <a:bodyPr/>
          <a:lstStyle/>
          <a:p>
            <a:pPr algn="l" eaLnBrk="1" hangingPunct="1">
              <a:defRPr/>
            </a:pPr>
            <a:r>
              <a:rPr lang="en-US" sz="3600">
                <a:latin typeface="Arial" charset="0"/>
                <a:ea typeface="ＭＳ Ｐゴシック" charset="0"/>
                <a:cs typeface="ＭＳ Ｐゴシック" charset="0"/>
              </a:rPr>
              <a:t>Essenes chose to withdraw…</a:t>
            </a:r>
          </a:p>
        </p:txBody>
      </p:sp>
      <p:sp>
        <p:nvSpPr>
          <p:cNvPr id="182277" name="Rectangle 5"/>
          <p:cNvSpPr>
            <a:spLocks noChangeArrowheads="1"/>
          </p:cNvSpPr>
          <p:nvPr/>
        </p:nvSpPr>
        <p:spPr bwMode="auto">
          <a:xfrm>
            <a:off x="6553200" y="4800600"/>
            <a:ext cx="2590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Essene: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Teacher of Righteousness</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82278" name="Text Box 6"/>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pic>
        <p:nvPicPr>
          <p:cNvPr id="182280" name="Picture 8" descr="j027581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0713" y="1066800"/>
            <a:ext cx="2097087"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3" name="Rectangle 11"/>
          <p:cNvSpPr>
            <a:spLocks noChangeArrowheads="1"/>
          </p:cNvSpPr>
          <p:nvPr/>
        </p:nvSpPr>
        <p:spPr bwMode="auto">
          <a:xfrm>
            <a:off x="3924300" y="4953000"/>
            <a:ext cx="1485900" cy="381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versus</a:t>
            </a:r>
          </a:p>
        </p:txBody>
      </p:sp>
      <p:sp>
        <p:nvSpPr>
          <p:cNvPr id="182288" name="AutoShape 16"/>
          <p:cNvSpPr>
            <a:spLocks noChangeArrowheads="1"/>
          </p:cNvSpPr>
          <p:nvPr/>
        </p:nvSpPr>
        <p:spPr bwMode="auto">
          <a:xfrm>
            <a:off x="5486400" y="3810000"/>
            <a:ext cx="838200" cy="304800"/>
          </a:xfrm>
          <a:prstGeom prst="leftRightArrow">
            <a:avLst>
              <a:gd name="adj1" fmla="val 50000"/>
              <a:gd name="adj2" fmla="val 55000"/>
            </a:avLst>
          </a:prstGeom>
          <a:solidFill>
            <a:srgbClr val="FF0000"/>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91" name="Rectangle 19"/>
          <p:cNvSpPr>
            <a:spLocks noChangeArrowheads="1"/>
          </p:cNvSpPr>
          <p:nvPr/>
        </p:nvSpPr>
        <p:spPr bwMode="auto">
          <a:xfrm>
            <a:off x="6858000" y="3810000"/>
            <a:ext cx="1485900" cy="3810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Qumran</a:t>
            </a:r>
          </a:p>
        </p:txBody>
      </p:sp>
      <p:sp>
        <p:nvSpPr>
          <p:cNvPr id="182290" name="Rectangle 18"/>
          <p:cNvSpPr>
            <a:spLocks noChangeArrowheads="1"/>
          </p:cNvSpPr>
          <p:nvPr/>
        </p:nvSpPr>
        <p:spPr bwMode="auto">
          <a:xfrm>
            <a:off x="3581400" y="3810000"/>
            <a:ext cx="1790700" cy="381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Jerusalem</a:t>
            </a:r>
          </a:p>
        </p:txBody>
      </p:sp>
      <p:pic>
        <p:nvPicPr>
          <p:cNvPr id="182279" name="Picture 7" descr="j0114662[1]"/>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76200" y="346075"/>
            <a:ext cx="4086225" cy="651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82" name="Rectangle 10"/>
          <p:cNvSpPr>
            <a:spLocks noChangeArrowheads="1"/>
          </p:cNvSpPr>
          <p:nvPr/>
        </p:nvSpPr>
        <p:spPr bwMode="auto">
          <a:xfrm>
            <a:off x="490538" y="4683125"/>
            <a:ext cx="3352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Simon the High Priest at the Temple: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The Evil Priest</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58972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2286"/>
                                        </p:tgtEl>
                                        <p:attrNameLst>
                                          <p:attrName>style.visibility</p:attrName>
                                        </p:attrNameLst>
                                      </p:cBhvr>
                                      <p:to>
                                        <p:strVal val="visible"/>
                                      </p:to>
                                    </p:set>
                                    <p:animEffect transition="in" filter="wipe(right)">
                                      <p:cBhvr>
                                        <p:cTn id="7" dur="2000"/>
                                        <p:tgtEl>
                                          <p:spTgt spid="182286"/>
                                        </p:tgtEl>
                                      </p:cBhvr>
                                    </p:animEffect>
                                  </p:childTnLst>
                                </p:cTn>
                              </p:par>
                              <p:par>
                                <p:cTn id="8" presetID="3" presetClass="entr" presetSubtype="10" fill="hold" nodeType="withEffect">
                                  <p:stCondLst>
                                    <p:cond delay="0"/>
                                  </p:stCondLst>
                                  <p:childTnLst>
                                    <p:set>
                                      <p:cBhvr>
                                        <p:cTn id="9" dur="1" fill="hold">
                                          <p:stCondLst>
                                            <p:cond delay="0"/>
                                          </p:stCondLst>
                                        </p:cTn>
                                        <p:tgtEl>
                                          <p:spTgt spid="182279"/>
                                        </p:tgtEl>
                                        <p:attrNameLst>
                                          <p:attrName>style.visibility</p:attrName>
                                        </p:attrNameLst>
                                      </p:cBhvr>
                                      <p:to>
                                        <p:strVal val="visible"/>
                                      </p:to>
                                    </p:set>
                                    <p:animEffect transition="in" filter="blinds(horizontal)">
                                      <p:cBhvr>
                                        <p:cTn id="10" dur="500"/>
                                        <p:tgtEl>
                                          <p:spTgt spid="182279"/>
                                        </p:tgtEl>
                                      </p:cBhvr>
                                    </p:animEffect>
                                  </p:childTnLst>
                                </p:cTn>
                              </p:par>
                            </p:childTnLst>
                          </p:cTn>
                        </p:par>
                        <p:par>
                          <p:cTn id="11" fill="hold" nodeType="afterGroup">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182282"/>
                                        </p:tgtEl>
                                        <p:attrNameLst>
                                          <p:attrName>style.visibility</p:attrName>
                                        </p:attrNameLst>
                                      </p:cBhvr>
                                      <p:to>
                                        <p:strVal val="visible"/>
                                      </p:to>
                                    </p:set>
                                    <p:animEffect transition="in" filter="checkerboard(across)">
                                      <p:cBhvr>
                                        <p:cTn id="14" dur="500"/>
                                        <p:tgtEl>
                                          <p:spTgt spid="1822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82283"/>
                                        </p:tgtEl>
                                        <p:attrNameLst>
                                          <p:attrName>style.visibility</p:attrName>
                                        </p:attrNameLst>
                                      </p:cBhvr>
                                      <p:to>
                                        <p:strVal val="visible"/>
                                      </p:to>
                                    </p:set>
                                    <p:anim to="" calcmode="lin" valueType="num">
                                      <p:cBhvr>
                                        <p:cTn id="19" dur="1" fill="hold"/>
                                        <p:tgtEl>
                                          <p:spTgt spid="182283"/>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2287"/>
                                        </p:tgtEl>
                                        <p:attrNameLst>
                                          <p:attrName>style.visibility</p:attrName>
                                        </p:attrNameLst>
                                      </p:cBhvr>
                                      <p:to>
                                        <p:strVal val="visible"/>
                                      </p:to>
                                    </p:set>
                                    <p:animEffect transition="in" filter="wipe(left)">
                                      <p:cBhvr>
                                        <p:cTn id="24" dur="500"/>
                                        <p:tgtEl>
                                          <p:spTgt spid="182287"/>
                                        </p:tgtEl>
                                      </p:cBhvr>
                                    </p:animEffect>
                                  </p:childTnLst>
                                </p:cTn>
                              </p:par>
                              <p:par>
                                <p:cTn id="25" presetID="24" presetClass="entr" presetSubtype="0" fill="hold" grpId="0" nodeType="withEffect">
                                  <p:stCondLst>
                                    <p:cond delay="0"/>
                                  </p:stCondLst>
                                  <p:childTnLst>
                                    <p:set>
                                      <p:cBhvr>
                                        <p:cTn id="26" dur="1" fill="hold">
                                          <p:stCondLst>
                                            <p:cond delay="0"/>
                                          </p:stCondLst>
                                        </p:cTn>
                                        <p:tgtEl>
                                          <p:spTgt spid="182277"/>
                                        </p:tgtEl>
                                        <p:attrNameLst>
                                          <p:attrName>style.visibility</p:attrName>
                                        </p:attrNameLst>
                                      </p:cBhvr>
                                      <p:to>
                                        <p:strVal val="visible"/>
                                      </p:to>
                                    </p:set>
                                    <p:anim to="" calcmode="lin" valueType="num">
                                      <p:cBhvr>
                                        <p:cTn id="27" dur="1" fill="hold"/>
                                        <p:tgtEl>
                                          <p:spTgt spid="182277"/>
                                        </p:tgtEl>
                                        <p:attrNameLst>
                                          <p:attrName/>
                                        </p:attrNameLst>
                                      </p:cBhvr>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182280"/>
                                        </p:tgtEl>
                                        <p:attrNameLst>
                                          <p:attrName>style.visibility</p:attrName>
                                        </p:attrNameLst>
                                      </p:cBhvr>
                                      <p:to>
                                        <p:strVal val="visible"/>
                                      </p:to>
                                    </p:set>
                                    <p:anim to="" calcmode="lin" valueType="num">
                                      <p:cBhvr>
                                        <p:cTn id="31" dur="1" fill="hold"/>
                                        <p:tgtEl>
                                          <p:spTgt spid="1822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7" grpId="0" animBg="1"/>
      <p:bldP spid="182286" grpId="0" animBg="1"/>
      <p:bldP spid="182277" grpId="0"/>
      <p:bldP spid="182283" grpId="0"/>
      <p:bldP spid="1822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0" y="914400"/>
            <a:ext cx="2667000" cy="5029200"/>
          </a:xfrm>
        </p:spPr>
        <p:txBody>
          <a:bodyPr/>
          <a:lstStyle/>
          <a:p>
            <a:pPr eaLnBrk="1" hangingPunct="1">
              <a:defRPr/>
            </a:pPr>
            <a:r>
              <a:rPr lang="en-US" sz="2800" b="1">
                <a:latin typeface="Arial" charset="0"/>
                <a:ea typeface="ＭＳ Ｐゴシック" charset="0"/>
                <a:cs typeface="ＭＳ Ｐゴシック" charset="0"/>
              </a:rPr>
              <a:t>The high priesthood was corrupt</a:t>
            </a:r>
          </a:p>
          <a:p>
            <a:pPr eaLnBrk="1" hangingPunct="1">
              <a:defRPr/>
            </a:pPr>
            <a:r>
              <a:rPr lang="en-US" sz="2800" b="1">
                <a:latin typeface="Arial" charset="0"/>
                <a:ea typeface="ＭＳ Ｐゴシック" charset="0"/>
                <a:cs typeface="ＭＳ Ｐゴシック" charset="0"/>
              </a:rPr>
              <a:t>The temple was mostly a marketplace</a:t>
            </a:r>
          </a:p>
        </p:txBody>
      </p:sp>
      <p:pic>
        <p:nvPicPr>
          <p:cNvPr id="120834" name="Picture 3" descr="Market at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0"/>
            <a:ext cx="6477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Rectangle 4"/>
          <p:cNvSpPr>
            <a:spLocks noGrp="1" noRot="1" noChangeArrowheads="1"/>
          </p:cNvSpPr>
          <p:nvPr>
            <p:ph type="title"/>
          </p:nvPr>
        </p:nvSpPr>
        <p:spPr>
          <a:xfrm>
            <a:off x="76200" y="0"/>
            <a:ext cx="6858000" cy="8382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sp>
        <p:nvSpPr>
          <p:cNvPr id="120836" name="Text Box 5"/>
          <p:cNvSpPr txBox="1">
            <a:spLocks noChangeArrowheads="1"/>
          </p:cNvSpPr>
          <p:nvPr/>
        </p:nvSpPr>
        <p:spPr bwMode="auto">
          <a:xfrm>
            <a:off x="7924800" y="0"/>
            <a:ext cx="1211263"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67, 180</a:t>
            </a:r>
          </a:p>
        </p:txBody>
      </p:sp>
    </p:spTree>
    <p:extLst>
      <p:ext uri="{BB962C8B-B14F-4D97-AF65-F5344CB8AC3E}">
        <p14:creationId xmlns:p14="http://schemas.microsoft.com/office/powerpoint/2010/main" val="289923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DSC0060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13346" name="Rectangle 2"/>
          <p:cNvSpPr>
            <a:spLocks noGrp="1" noRot="1" noChangeArrowheads="1"/>
          </p:cNvSpPr>
          <p:nvPr>
            <p:ph type="title"/>
          </p:nvPr>
        </p:nvSpPr>
        <p:spPr>
          <a:xfrm>
            <a:off x="457200" y="274638"/>
            <a:ext cx="8229600" cy="868362"/>
          </a:xfrm>
          <a:solidFill>
            <a:schemeClr val="bg2"/>
          </a:solidFill>
        </p:spPr>
        <p:txBody>
          <a:bodyPr/>
          <a:lstStyle/>
          <a:p>
            <a:pPr eaLnBrk="1" hangingPunct="1">
              <a:defRPr/>
            </a:pPr>
            <a:r>
              <a:rPr lang="en-US">
                <a:latin typeface="Arial" charset="0"/>
                <a:ea typeface="ＭＳ Ｐゴシック" charset="0"/>
                <a:cs typeface="ＭＳ Ｐゴシック" charset="0"/>
              </a:rPr>
              <a:t>Baptismal Site of Jesus</a:t>
            </a:r>
          </a:p>
        </p:txBody>
      </p:sp>
    </p:spTree>
    <p:extLst>
      <p:ext uri="{BB962C8B-B14F-4D97-AF65-F5344CB8AC3E}">
        <p14:creationId xmlns:p14="http://schemas.microsoft.com/office/powerpoint/2010/main" val="13069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5"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584700"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2" name="Picture 7" descr="Qumran0001"/>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2895600" y="-33338"/>
            <a:ext cx="62484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Rectangle 2"/>
          <p:cNvSpPr>
            <a:spLocks noGrp="1" noRot="1" noChangeArrowheads="1"/>
          </p:cNvSpPr>
          <p:nvPr>
            <p:ph type="title"/>
          </p:nvPr>
        </p:nvSpPr>
        <p:spPr>
          <a:xfrm>
            <a:off x="0" y="274638"/>
            <a:ext cx="9144000" cy="1096962"/>
          </a:xfrm>
        </p:spPr>
        <p:txBody>
          <a:bodyPr/>
          <a:lstStyle/>
          <a:p>
            <a:pPr eaLnBrk="1" hangingPunct="1">
              <a:defRPr/>
            </a:pPr>
            <a:r>
              <a:rPr lang="en-US" sz="4000">
                <a:latin typeface="Arial" charset="0"/>
                <a:ea typeface="ＭＳ Ｐゴシック" charset="0"/>
                <a:cs typeface="ＭＳ Ｐゴシック" charset="0"/>
              </a:rPr>
              <a:t>Other views of who lived at Qumran</a:t>
            </a:r>
          </a:p>
        </p:txBody>
      </p:sp>
      <p:sp>
        <p:nvSpPr>
          <p:cNvPr id="124938" name="Text Box 10"/>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pic>
        <p:nvPicPr>
          <p:cNvPr id="124939" name="Picture 11" descr="15656361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95600"/>
            <a:ext cx="3073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40" name="Rectangle 12"/>
          <p:cNvSpPr>
            <a:spLocks noChangeArrowheads="1"/>
          </p:cNvSpPr>
          <p:nvPr/>
        </p:nvSpPr>
        <p:spPr bwMode="auto">
          <a:xfrm>
            <a:off x="3276600" y="1371600"/>
            <a:ext cx="6019800" cy="5486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Sadducees?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Pharisees?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Roman fortress?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Zealots?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Christians?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Jerusalem theory (many sects)?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Wealthy man</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estate?</a:t>
            </a:r>
          </a:p>
        </p:txBody>
      </p:sp>
      <p:sp>
        <p:nvSpPr>
          <p:cNvPr id="124937" name="Text Box 9"/>
          <p:cNvSpPr txBox="1">
            <a:spLocks noChangeArrowheads="1"/>
          </p:cNvSpPr>
          <p:nvPr/>
        </p:nvSpPr>
        <p:spPr bwMode="auto">
          <a:xfrm rot="20132103">
            <a:off x="131763" y="3616325"/>
            <a:ext cx="7848600" cy="1323975"/>
          </a:xfrm>
          <a:prstGeom prst="rect">
            <a:avLst/>
          </a:prstGeom>
          <a:solidFill>
            <a:srgbClr val="FF0000"/>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4000">
                <a:solidFill>
                  <a:srgbClr val="E5E5FF"/>
                </a:solidFill>
                <a:effectLst>
                  <a:outerShdw blurRad="38100" dist="38100" dir="2700000" algn="tl">
                    <a:srgbClr val="000000"/>
                  </a:outerShdw>
                </a:effectLst>
                <a:latin typeface="Arial" charset="0"/>
                <a:cs typeface="Arial" charset="0"/>
              </a:rPr>
              <a:t>Conclusion: The Essene view is still the most plausible</a:t>
            </a:r>
          </a:p>
        </p:txBody>
      </p:sp>
    </p:spTree>
    <p:extLst>
      <p:ext uri="{BB962C8B-B14F-4D97-AF65-F5344CB8AC3E}">
        <p14:creationId xmlns:p14="http://schemas.microsoft.com/office/powerpoint/2010/main" val="386099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dissolve">
                                      <p:cBhvr>
                                        <p:cTn id="7" dur="500"/>
                                        <p:tgtEl>
                                          <p:spTgt spid="124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4940">
                                            <p:txEl>
                                              <p:pRg st="0" end="0"/>
                                            </p:txEl>
                                          </p:spTgt>
                                        </p:tgtEl>
                                        <p:attrNameLst>
                                          <p:attrName>style.visibility</p:attrName>
                                        </p:attrNameLst>
                                      </p:cBhvr>
                                      <p:to>
                                        <p:strVal val="visible"/>
                                      </p:to>
                                    </p:set>
                                    <p:anim to="" calcmode="lin" valueType="num">
                                      <p:cBhvr>
                                        <p:cTn id="12" dur="1" fill="hold"/>
                                        <p:tgtEl>
                                          <p:spTgt spid="12494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4940">
                                            <p:txEl>
                                              <p:pRg st="1" end="1"/>
                                            </p:txEl>
                                          </p:spTgt>
                                        </p:tgtEl>
                                        <p:attrNameLst>
                                          <p:attrName>style.visibility</p:attrName>
                                        </p:attrNameLst>
                                      </p:cBhvr>
                                      <p:to>
                                        <p:strVal val="visible"/>
                                      </p:to>
                                    </p:set>
                                    <p:anim to="" calcmode="lin" valueType="num">
                                      <p:cBhvr>
                                        <p:cTn id="17" dur="1" fill="hold"/>
                                        <p:tgtEl>
                                          <p:spTgt spid="12494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4940">
                                            <p:txEl>
                                              <p:pRg st="2" end="2"/>
                                            </p:txEl>
                                          </p:spTgt>
                                        </p:tgtEl>
                                        <p:attrNameLst>
                                          <p:attrName>style.visibility</p:attrName>
                                        </p:attrNameLst>
                                      </p:cBhvr>
                                      <p:to>
                                        <p:strVal val="visible"/>
                                      </p:to>
                                    </p:set>
                                    <p:anim to="" calcmode="lin" valueType="num">
                                      <p:cBhvr>
                                        <p:cTn id="22" dur="1" fill="hold"/>
                                        <p:tgtEl>
                                          <p:spTgt spid="124940">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4940">
                                            <p:txEl>
                                              <p:pRg st="3" end="3"/>
                                            </p:txEl>
                                          </p:spTgt>
                                        </p:tgtEl>
                                        <p:attrNameLst>
                                          <p:attrName>style.visibility</p:attrName>
                                        </p:attrNameLst>
                                      </p:cBhvr>
                                      <p:to>
                                        <p:strVal val="visible"/>
                                      </p:to>
                                    </p:set>
                                    <p:anim to="" calcmode="lin" valueType="num">
                                      <p:cBhvr>
                                        <p:cTn id="27" dur="1" fill="hold"/>
                                        <p:tgtEl>
                                          <p:spTgt spid="124940">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4940">
                                            <p:txEl>
                                              <p:pRg st="4" end="4"/>
                                            </p:txEl>
                                          </p:spTgt>
                                        </p:tgtEl>
                                        <p:attrNameLst>
                                          <p:attrName>style.visibility</p:attrName>
                                        </p:attrNameLst>
                                      </p:cBhvr>
                                      <p:to>
                                        <p:strVal val="visible"/>
                                      </p:to>
                                    </p:set>
                                    <p:anim to="" calcmode="lin" valueType="num">
                                      <p:cBhvr>
                                        <p:cTn id="32" dur="1" fill="hold"/>
                                        <p:tgtEl>
                                          <p:spTgt spid="124940">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4940">
                                            <p:txEl>
                                              <p:pRg st="5" end="5"/>
                                            </p:txEl>
                                          </p:spTgt>
                                        </p:tgtEl>
                                        <p:attrNameLst>
                                          <p:attrName>style.visibility</p:attrName>
                                        </p:attrNameLst>
                                      </p:cBhvr>
                                      <p:to>
                                        <p:strVal val="visible"/>
                                      </p:to>
                                    </p:set>
                                    <p:anim to="" calcmode="lin" valueType="num">
                                      <p:cBhvr>
                                        <p:cTn id="37" dur="1" fill="hold"/>
                                        <p:tgtEl>
                                          <p:spTgt spid="124940">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4940">
                                            <p:txEl>
                                              <p:pRg st="6" end="6"/>
                                            </p:txEl>
                                          </p:spTgt>
                                        </p:tgtEl>
                                        <p:attrNameLst>
                                          <p:attrName>style.visibility</p:attrName>
                                        </p:attrNameLst>
                                      </p:cBhvr>
                                      <p:to>
                                        <p:strVal val="visible"/>
                                      </p:to>
                                    </p:set>
                                    <p:anim to="" calcmode="lin" valueType="num">
                                      <p:cBhvr>
                                        <p:cTn id="42" dur="1" fill="hold"/>
                                        <p:tgtEl>
                                          <p:spTgt spid="124940">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4937"/>
                                        </p:tgtEl>
                                        <p:attrNameLst>
                                          <p:attrName>style.visibility</p:attrName>
                                        </p:attrNameLst>
                                      </p:cBhvr>
                                      <p:to>
                                        <p:strVal val="visible"/>
                                      </p:to>
                                    </p:set>
                                    <p:anim calcmode="lin" valueType="num">
                                      <p:cBhvr additive="base">
                                        <p:cTn id="47" dur="500" fill="hold"/>
                                        <p:tgtEl>
                                          <p:spTgt spid="124937"/>
                                        </p:tgtEl>
                                        <p:attrNameLst>
                                          <p:attrName>ppt_x</p:attrName>
                                        </p:attrNameLst>
                                      </p:cBhvr>
                                      <p:tavLst>
                                        <p:tav tm="0">
                                          <p:val>
                                            <p:strVal val="#ppt_x"/>
                                          </p:val>
                                        </p:tav>
                                        <p:tav tm="100000">
                                          <p:val>
                                            <p:strVal val="#ppt_x"/>
                                          </p:val>
                                        </p:tav>
                                      </p:tavLst>
                                    </p:anim>
                                    <p:anim calcmode="lin" valueType="num">
                                      <p:cBhvr additive="base">
                                        <p:cTn id="48"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build="p" autoUpdateAnimBg="0"/>
      <p:bldP spid="12493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7" descr="Not Esse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5963"/>
            <a:ext cx="9144000" cy="812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Rectangle 2"/>
          <p:cNvSpPr>
            <a:spLocks noGrp="1" noRot="1" noChangeArrowheads="1"/>
          </p:cNvSpPr>
          <p:nvPr>
            <p:ph type="title"/>
          </p:nvPr>
        </p:nvSpPr>
        <p:spPr>
          <a:xfrm>
            <a:off x="0" y="-30163"/>
            <a:ext cx="9144000" cy="411163"/>
          </a:xfrm>
          <a:solidFill>
            <a:schemeClr val="bg2"/>
          </a:solidFill>
        </p:spPr>
        <p:txBody>
          <a:bodyPr/>
          <a:lstStyle/>
          <a:p>
            <a:pPr eaLnBrk="1" hangingPunct="1">
              <a:defRPr/>
            </a:pPr>
            <a:r>
              <a:rPr lang="en-US" sz="2800">
                <a:latin typeface="Arial" charset="0"/>
                <a:ea typeface="ＭＳ Ｐゴシック" charset="0"/>
                <a:cs typeface="ＭＳ Ｐゴシック" charset="0"/>
              </a:rPr>
              <a:t>Others Doubt the Essene Theory</a:t>
            </a:r>
          </a:p>
        </p:txBody>
      </p:sp>
      <p:sp>
        <p:nvSpPr>
          <p:cNvPr id="175109" name="Text Box 5"/>
          <p:cNvSpPr txBox="1">
            <a:spLocks noChangeArrowheads="1"/>
          </p:cNvSpPr>
          <p:nvPr/>
        </p:nvSpPr>
        <p:spPr bwMode="auto">
          <a:xfrm>
            <a:off x="0" y="381000"/>
            <a:ext cx="9144000" cy="36671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1800" dirty="0">
                <a:solidFill>
                  <a:srgbClr val="E5E5FF"/>
                </a:solidFill>
                <a:effectLst>
                  <a:outerShdw blurRad="38100" dist="38100" dir="2700000" algn="tl">
                    <a:srgbClr val="000000"/>
                  </a:outerShdw>
                </a:effectLst>
                <a:latin typeface="Arial" charset="0"/>
                <a:cs typeface="Arial" charset="0"/>
              </a:rPr>
              <a:t>Alan Crown, </a:t>
            </a: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Qumran: Was It An Essene Settlement?</a:t>
            </a: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 </a:t>
            </a:r>
            <a:r>
              <a:rPr lang="en-US" sz="1800" i="1" dirty="0">
                <a:solidFill>
                  <a:srgbClr val="E5E5FF"/>
                </a:solidFill>
                <a:effectLst>
                  <a:outerShdw blurRad="38100" dist="38100" dir="2700000" algn="tl">
                    <a:srgbClr val="000000"/>
                  </a:outerShdw>
                </a:effectLst>
                <a:latin typeface="Arial" charset="0"/>
                <a:cs typeface="Arial" charset="0"/>
              </a:rPr>
              <a:t>BAR</a:t>
            </a:r>
            <a:r>
              <a:rPr lang="en-US" sz="1800" dirty="0">
                <a:solidFill>
                  <a:srgbClr val="E5E5FF"/>
                </a:solidFill>
                <a:effectLst>
                  <a:outerShdw blurRad="38100" dist="38100" dir="2700000" algn="tl">
                    <a:srgbClr val="000000"/>
                  </a:outerShdw>
                </a:effectLst>
                <a:latin typeface="Arial" charset="0"/>
                <a:cs typeface="Arial" charset="0"/>
              </a:rPr>
              <a:t> 20 (Sept/Oct 94): 30</a:t>
            </a:r>
          </a:p>
        </p:txBody>
      </p:sp>
      <p:sp>
        <p:nvSpPr>
          <p:cNvPr id="5" name="Text Box 10"/>
          <p:cNvSpPr txBox="1">
            <a:spLocks noChangeArrowheads="1"/>
          </p:cNvSpPr>
          <p:nvPr/>
        </p:nvSpPr>
        <p:spPr bwMode="auto">
          <a:xfrm>
            <a:off x="8296275" y="0"/>
            <a:ext cx="8699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a:t>
            </a:r>
          </a:p>
        </p:txBody>
      </p:sp>
    </p:spTree>
    <p:extLst>
      <p:ext uri="{BB962C8B-B14F-4D97-AF65-F5344CB8AC3E}">
        <p14:creationId xmlns:p14="http://schemas.microsoft.com/office/powerpoint/2010/main" val="3763005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4" descr="deadseascrolls"/>
          <p:cNvPicPr>
            <a:picLocks noChangeAspect="1" noChangeArrowheads="1"/>
          </p:cNvPicPr>
          <p:nvPr/>
        </p:nvPicPr>
        <p:blipFill>
          <a:blip r:embed="rId3">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Rot="1" noChangeArrowheads="1"/>
          </p:cNvSpPr>
          <p:nvPr>
            <p:ph type="title"/>
          </p:nvPr>
        </p:nvSpPr>
        <p:spPr>
          <a:xfrm>
            <a:off x="117475" y="274638"/>
            <a:ext cx="8569325" cy="1143000"/>
          </a:xfrm>
        </p:spPr>
        <p:txBody>
          <a:bodyPr/>
          <a:lstStyle/>
          <a:p>
            <a:pPr eaLnBrk="1" hangingPunct="1">
              <a:defRPr/>
            </a:pPr>
            <a:r>
              <a:rPr lang="en-US">
                <a:latin typeface="Arial" charset="0"/>
                <a:ea typeface="ＭＳ Ｐゴシック" charset="0"/>
              </a:rPr>
              <a:t>What Scrolls were Found?</a:t>
            </a:r>
          </a:p>
        </p:txBody>
      </p:sp>
      <p:sp>
        <p:nvSpPr>
          <p:cNvPr id="126983" name="Rectangle 7"/>
          <p:cNvSpPr>
            <a:spLocks noChangeArrowheads="1"/>
          </p:cNvSpPr>
          <p:nvPr/>
        </p:nvSpPr>
        <p:spPr bwMode="auto">
          <a:xfrm>
            <a:off x="0" y="1600200"/>
            <a:ext cx="96012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Apocrypha and Pseudepigrapha</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6" name="Text Box 10"/>
          <p:cNvSpPr txBox="1">
            <a:spLocks noChangeArrowheads="1"/>
          </p:cNvSpPr>
          <p:nvPr/>
        </p:nvSpPr>
        <p:spPr bwMode="auto">
          <a:xfrm>
            <a:off x="8382000" y="71438"/>
            <a:ext cx="698500" cy="461962"/>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181</a:t>
            </a:r>
          </a:p>
        </p:txBody>
      </p:sp>
    </p:spTree>
    <p:extLst>
      <p:ext uri="{BB962C8B-B14F-4D97-AF65-F5344CB8AC3E}">
        <p14:creationId xmlns:p14="http://schemas.microsoft.com/office/powerpoint/2010/main" val="37914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0" y="0"/>
            <a:ext cx="5334000" cy="1249363"/>
          </a:xfrm>
        </p:spPr>
        <p:txBody>
          <a:bodyPr/>
          <a:lstStyle/>
          <a:p>
            <a:pPr eaLnBrk="1" hangingPunct="1">
              <a:defRPr/>
            </a:pPr>
            <a:r>
              <a:rPr lang="en-US">
                <a:latin typeface="Arial" charset="0"/>
                <a:ea typeface="ＭＳ Ｐゴシック" charset="0"/>
                <a:cs typeface="ＭＳ Ｐゴシック" charset="0"/>
              </a:rPr>
              <a:t>The Copper Scrolls</a:t>
            </a:r>
          </a:p>
        </p:txBody>
      </p:sp>
      <p:sp>
        <p:nvSpPr>
          <p:cNvPr id="130051" name="Rectangle 3"/>
          <p:cNvSpPr>
            <a:spLocks noGrp="1" noChangeArrowheads="1"/>
          </p:cNvSpPr>
          <p:nvPr>
            <p:ph type="body" idx="1"/>
          </p:nvPr>
        </p:nvSpPr>
        <p:spPr>
          <a:xfrm>
            <a:off x="304800" y="5638800"/>
            <a:ext cx="4876800" cy="1219200"/>
          </a:xfrm>
        </p:spPr>
        <p:txBody>
          <a:bodyPr/>
          <a:lstStyle/>
          <a:p>
            <a:pPr eaLnBrk="1" hangingPunct="1">
              <a:defRPr/>
            </a:pPr>
            <a:r>
              <a:rPr lang="en-US" b="1">
                <a:latin typeface="Arial" charset="0"/>
                <a:ea typeface="ＭＳ Ｐゴシック" charset="0"/>
                <a:cs typeface="ＭＳ Ｐゴシック" charset="0"/>
              </a:rPr>
              <a:t>Provide detailed plans for the third temple</a:t>
            </a:r>
          </a:p>
        </p:txBody>
      </p:sp>
      <p:pic>
        <p:nvPicPr>
          <p:cNvPr id="129027" name="Picture 4"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5867400" cy="454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371600"/>
            <a:ext cx="3886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000" y="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803871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deadseascrolls"/>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0"/>
            <a:ext cx="9144000" cy="735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5" name="Rectangle 7"/>
          <p:cNvSpPr>
            <a:spLocks noChangeArrowheads="1"/>
          </p:cNvSpPr>
          <p:nvPr/>
        </p:nvSpPr>
        <p:spPr bwMode="auto">
          <a:xfrm>
            <a:off x="-76200" y="1600200"/>
            <a:ext cx="96774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Apocrypha and Pseudepigrapha</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176131" name="Rectangle 3"/>
          <p:cNvSpPr>
            <a:spLocks noGrp="1" noRot="1" noChangeArrowheads="1"/>
          </p:cNvSpPr>
          <p:nvPr>
            <p:ph type="title"/>
          </p:nvPr>
        </p:nvSpPr>
        <p:spPr/>
        <p:txBody>
          <a:bodyPr/>
          <a:lstStyle/>
          <a:p>
            <a:pPr eaLnBrk="1" hangingPunct="1">
              <a:defRPr/>
            </a:pPr>
            <a:r>
              <a:rPr lang="en-US">
                <a:latin typeface="Arial" charset="0"/>
                <a:ea typeface="ＭＳ Ｐゴシック" charset="0"/>
              </a:rPr>
              <a:t>What Scrolls were Found?</a:t>
            </a:r>
          </a:p>
        </p:txBody>
      </p:sp>
      <p:sp>
        <p:nvSpPr>
          <p:cNvPr id="176133" name="Text Box 5"/>
          <p:cNvSpPr txBox="1">
            <a:spLocks noChangeArrowheads="1"/>
          </p:cNvSpPr>
          <p:nvPr/>
        </p:nvSpPr>
        <p:spPr bwMode="auto">
          <a:xfrm rot="20552779">
            <a:off x="3783013" y="5407025"/>
            <a:ext cx="5356225" cy="768350"/>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a:solidFill>
                  <a:srgbClr val="FF5050"/>
                </a:solidFill>
                <a:effectLst>
                  <a:outerShdw blurRad="38100" dist="38100" dir="2700000" algn="tl">
                    <a:srgbClr val="000000"/>
                  </a:outerShdw>
                </a:effectLst>
                <a:latin typeface="Arial" charset="0"/>
                <a:cs typeface="Arial" charset="0"/>
              </a:rPr>
              <a:t>No NT manuscripts</a:t>
            </a: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812487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6133">
                                            <p:bg/>
                                          </p:spTgt>
                                        </p:tgtEl>
                                        <p:attrNameLst>
                                          <p:attrName>style.visibility</p:attrName>
                                        </p:attrNameLst>
                                      </p:cBhvr>
                                      <p:to>
                                        <p:strVal val="visible"/>
                                      </p:to>
                                    </p:set>
                                    <p:anim calcmode="lin" valueType="num">
                                      <p:cBhvr additive="base">
                                        <p:cTn id="7" dur="500" fill="hold"/>
                                        <p:tgtEl>
                                          <p:spTgt spid="1761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3">
                                            <p:bg/>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6133">
                                            <p:txEl>
                                              <p:pRg st="0" end="0"/>
                                            </p:txEl>
                                          </p:spTgt>
                                        </p:tgtEl>
                                        <p:attrNameLst>
                                          <p:attrName>style.visibility</p:attrName>
                                        </p:attrNameLst>
                                      </p:cBhvr>
                                      <p:to>
                                        <p:strVal val="visible"/>
                                      </p:to>
                                    </p:set>
                                    <p:anim calcmode="lin" valueType="num">
                                      <p:cBhvr additive="base">
                                        <p:cTn id="12"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pic>
        <p:nvPicPr>
          <p:cNvPr id="133122" name="Picture 3" descr="DSS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7675"/>
            <a:ext cx="8839200" cy="36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4"/>
          <p:cNvSpPr>
            <a:spLocks noGrp="1" noChangeArrowheads="1"/>
          </p:cNvSpPr>
          <p:nvPr>
            <p:ph type="title" idx="4294967295"/>
          </p:nvPr>
        </p:nvSpPr>
        <p:spPr>
          <a:xfrm>
            <a:off x="0" y="609600"/>
            <a:ext cx="9144000" cy="1143000"/>
          </a:xfrm>
        </p:spPr>
        <p:txBody>
          <a:bodyPr/>
          <a:lstStyle/>
          <a:p>
            <a:pPr eaLnBrk="1" hangingPunct="1"/>
            <a:r>
              <a:rPr lang="en-US">
                <a:latin typeface="Arial" charset="0"/>
                <a:ea typeface="ＭＳ Ｐゴシック" charset="0"/>
                <a:cs typeface="Arial" charset="0"/>
              </a:rPr>
              <a:t>Many scrolls have missing parts</a:t>
            </a:r>
          </a:p>
        </p:txBody>
      </p:sp>
    </p:spTree>
    <p:extLst>
      <p:ext uri="{BB962C8B-B14F-4D97-AF65-F5344CB8AC3E}">
        <p14:creationId xmlns:p14="http://schemas.microsoft.com/office/powerpoint/2010/main" val="554300649"/>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D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idx="4294967295"/>
          </p:nvPr>
        </p:nvSpPr>
        <p:spPr>
          <a:solidFill>
            <a:srgbClr val="663300"/>
          </a:solidFill>
        </p:spPr>
        <p:txBody>
          <a:bodyPr/>
          <a:lstStyle/>
          <a:p>
            <a:pPr eaLnBrk="1" hangingPunct="1"/>
            <a:r>
              <a:rPr lang="en-US">
                <a:solidFill>
                  <a:schemeClr val="bg1"/>
                </a:solidFill>
                <a:latin typeface="Arial" charset="0"/>
                <a:ea typeface="ＭＳ Ｐゴシック" charset="0"/>
                <a:cs typeface="Arial" charset="0"/>
              </a:rPr>
              <a:t>But many are clearly readable!</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005891909"/>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DSS"/>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305800" cy="3736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a:solidFill>
                  <a:srgbClr val="FFFFFF"/>
                </a:solidFill>
                <a:latin typeface="Arial"/>
                <a:ea typeface="ＭＳ Ｐゴシック" charset="0"/>
                <a:cs typeface="Arial"/>
              </a:rPr>
              <a:t>Biblical Manuscripts</a:t>
            </a:r>
            <a:r>
              <a:rPr lang="en-US" sz="3200" b="1" dirty="0">
                <a:solidFill>
                  <a:srgbClr val="FFFFFF"/>
                </a:solidFill>
                <a:latin typeface="Arial"/>
                <a:ea typeface="ＭＳ Ｐゴシック" charset="0"/>
                <a:cs typeface="Arial"/>
              </a:rPr>
              <a:t> e.g., Isaiah, Exodus, Leviticus, Numbers, Deuteronomy</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Commentaries</a:t>
            </a:r>
            <a:r>
              <a:rPr lang="en-US" sz="3200" b="1" dirty="0">
                <a:solidFill>
                  <a:srgbClr val="FFFFFF"/>
                </a:solidFill>
                <a:latin typeface="Arial"/>
                <a:ea typeface="ＭＳ Ｐゴシック" charset="0"/>
                <a:cs typeface="Arial"/>
              </a:rPr>
              <a:t> e.g., Genesis, Job, Isaiah, Hosea, Micah, Habakkuk, Psalm 37, 45</a:t>
            </a:r>
            <a:endParaRPr lang="en-US" sz="3200" b="1" i="1" dirty="0">
              <a:solidFill>
                <a:srgbClr val="FFFFFF"/>
              </a:solidFill>
              <a:latin typeface="Arial"/>
              <a:ea typeface="ＭＳ Ｐゴシック" charset="0"/>
              <a:cs typeface="Arial"/>
            </a:endParaRP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Apocrypha</a:t>
            </a:r>
            <a:r>
              <a:rPr lang="en-US" sz="3200" b="1" dirty="0">
                <a:solidFill>
                  <a:srgbClr val="FFFFFF"/>
                </a:solidFill>
                <a:latin typeface="Arial"/>
                <a:ea typeface="ＭＳ Ｐゴシック" charset="0"/>
                <a:cs typeface="Arial"/>
              </a:rPr>
              <a:t> e.g. Epistle to Jeremiah, </a:t>
            </a:r>
            <a:r>
              <a:rPr lang="en-US" sz="3200" b="1" dirty="0" err="1">
                <a:solidFill>
                  <a:srgbClr val="FFFFFF"/>
                </a:solidFill>
                <a:latin typeface="Arial"/>
                <a:ea typeface="ＭＳ Ｐゴシック" charset="0"/>
                <a:cs typeface="Arial"/>
              </a:rPr>
              <a:t>Tobit</a:t>
            </a:r>
            <a:r>
              <a:rPr lang="en-US" sz="3200" b="1" dirty="0">
                <a:solidFill>
                  <a:srgbClr val="FFFFFF"/>
                </a:solidFill>
                <a:latin typeface="Arial"/>
                <a:ea typeface="ＭＳ Ｐゴシック" charset="0"/>
                <a:cs typeface="Arial"/>
              </a:rPr>
              <a:t>, </a:t>
            </a:r>
            <a:r>
              <a:rPr lang="en-US" sz="3200" b="1" dirty="0" err="1">
                <a:solidFill>
                  <a:srgbClr val="FFFFFF"/>
                </a:solidFill>
                <a:latin typeface="Arial"/>
                <a:ea typeface="ＭＳ Ｐゴシック" charset="0"/>
                <a:cs typeface="Arial"/>
              </a:rPr>
              <a:t>Ecclesiasticus</a:t>
            </a:r>
            <a:r>
              <a:rPr lang="en-US" sz="3200" b="1" dirty="0">
                <a:solidFill>
                  <a:srgbClr val="FFFFFF"/>
                </a:solidFill>
                <a:latin typeface="Arial"/>
                <a:ea typeface="ＭＳ Ｐゴシック" charset="0"/>
                <a:cs typeface="Arial"/>
              </a:rPr>
              <a:t>.</a:t>
            </a:r>
          </a:p>
        </p:txBody>
      </p:sp>
      <p:sp>
        <p:nvSpPr>
          <p:cNvPr id="240644"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0645" name="Rectangle 5"/>
          <p:cNvSpPr>
            <a:spLocks noGrp="1" noChangeArrowheads="1"/>
          </p:cNvSpPr>
          <p:nvPr>
            <p:ph type="title" idx="4294967295"/>
          </p:nvPr>
        </p:nvSpPr>
        <p:spPr>
          <a:xfrm>
            <a:off x="609600" y="228600"/>
            <a:ext cx="7772400" cy="646113"/>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36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372198770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DSS"/>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Text Box 3"/>
          <p:cNvSpPr txBox="1">
            <a:spLocks noChangeArrowheads="1"/>
          </p:cNvSpPr>
          <p:nvPr/>
        </p:nvSpPr>
        <p:spPr bwMode="auto">
          <a:xfrm>
            <a:off x="304800" y="1676400"/>
            <a:ext cx="8305800" cy="4130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err="1">
                <a:solidFill>
                  <a:srgbClr val="FFFFFF"/>
                </a:solidFill>
                <a:latin typeface="Arial"/>
                <a:ea typeface="ＭＳ Ｐゴシック" charset="0"/>
                <a:cs typeface="Arial"/>
              </a:rPr>
              <a:t>Pseudepigrapha</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e.g.,</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Book of Jubilees, Book of Enoch, The Testaments of the Twelve Patriarchs (fragments).</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Previously Unknown </a:t>
            </a:r>
            <a:r>
              <a:rPr lang="en-US" sz="3200" b="1" i="1" dirty="0" err="1">
                <a:solidFill>
                  <a:srgbClr val="FFFFFF"/>
                </a:solidFill>
                <a:latin typeface="Arial"/>
                <a:ea typeface="ＭＳ Ｐゴシック" charset="0"/>
                <a:cs typeface="Arial"/>
              </a:rPr>
              <a:t>Pseudepigrapha</a:t>
            </a:r>
            <a:r>
              <a:rPr lang="en-US" sz="3200" b="1" dirty="0">
                <a:solidFill>
                  <a:srgbClr val="FFFFFF"/>
                </a:solidFill>
                <a:latin typeface="Arial"/>
                <a:ea typeface="ＭＳ Ｐゴシック" charset="0"/>
                <a:cs typeface="Arial"/>
              </a:rPr>
              <a:t> e.g., Sayings of Moses, Vision of </a:t>
            </a:r>
            <a:r>
              <a:rPr lang="en-US" sz="3200" b="1" dirty="0" err="1">
                <a:solidFill>
                  <a:srgbClr val="FFFFFF"/>
                </a:solidFill>
                <a:latin typeface="Arial"/>
                <a:ea typeface="ＭＳ Ｐゴシック" charset="0"/>
                <a:cs typeface="Arial"/>
              </a:rPr>
              <a:t>Amram</a:t>
            </a:r>
            <a:r>
              <a:rPr lang="en-US" sz="3200" b="1" dirty="0">
                <a:solidFill>
                  <a:srgbClr val="FFFFFF"/>
                </a:solidFill>
                <a:latin typeface="Arial"/>
                <a:ea typeface="ＭＳ Ｐゴシック" charset="0"/>
                <a:cs typeface="Arial"/>
              </a:rPr>
              <a:t>, Psalms of Joshua, Daniel cycle (The Prayer of </a:t>
            </a:r>
            <a:r>
              <a:rPr lang="en-US" sz="3200" b="1" dirty="0" err="1">
                <a:solidFill>
                  <a:srgbClr val="FFFFFF"/>
                </a:solidFill>
                <a:latin typeface="Arial"/>
                <a:ea typeface="ＭＳ Ｐゴシック" charset="0"/>
                <a:cs typeface="Arial"/>
              </a:rPr>
              <a:t>Nabonidus</a:t>
            </a:r>
            <a:r>
              <a:rPr lang="en-US" sz="3200" b="1" dirty="0">
                <a:solidFill>
                  <a:srgbClr val="FFFFFF"/>
                </a:solidFill>
                <a:latin typeface="Arial"/>
                <a:ea typeface="ＭＳ Ｐゴシック" charset="0"/>
                <a:cs typeface="Arial"/>
              </a:rPr>
              <a:t>), Book of Mysteries.</a:t>
            </a:r>
          </a:p>
        </p:txBody>
      </p:sp>
      <p:sp>
        <p:nvSpPr>
          <p:cNvPr id="241668"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1672" name="Rectangle 8"/>
          <p:cNvSpPr>
            <a:spLocks noGrp="1" noChangeArrowheads="1"/>
          </p:cNvSpPr>
          <p:nvPr>
            <p:ph type="title" idx="4294967295"/>
          </p:nvPr>
        </p:nvSpPr>
        <p:spPr>
          <a:xfrm>
            <a:off x="533400" y="3810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37963246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1" name="Text Box 3"/>
          <p:cNvSpPr txBox="1">
            <a:spLocks noChangeArrowheads="1"/>
          </p:cNvSpPr>
          <p:nvPr/>
        </p:nvSpPr>
        <p:spPr bwMode="auto">
          <a:xfrm>
            <a:off x="304800" y="1828800"/>
            <a:ext cx="83058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Community Documents</a:t>
            </a:r>
            <a:r>
              <a:rPr lang="en-US" sz="3200" b="1" dirty="0">
                <a:solidFill>
                  <a:srgbClr val="FFFFFF"/>
                </a:solidFill>
                <a:latin typeface="Arial"/>
                <a:ea typeface="ＭＳ Ｐゴシック" charset="0"/>
                <a:cs typeface="Arial"/>
              </a:rPr>
              <a:t>  e.g., The Manual of Discipline, Damascus Document, Thanksgiving Psalm, War Scroll.</a:t>
            </a:r>
          </a:p>
        </p:txBody>
      </p:sp>
      <p:sp>
        <p:nvSpPr>
          <p:cNvPr id="242692"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2696" name="Rectangle 8"/>
          <p:cNvSpPr>
            <a:spLocks noGrp="1" noChangeArrowheads="1"/>
          </p:cNvSpPr>
          <p:nvPr>
            <p:ph type="title" idx="4294967295"/>
          </p:nvPr>
        </p:nvSpPr>
        <p:spPr>
          <a:xfrm>
            <a:off x="609600" y="4572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622745937"/>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The Jordan Rift</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defRPr/>
            </a:pPr>
            <a:r>
              <a:rPr lang="en-US" b="1">
                <a:latin typeface="Arial" charset="0"/>
                <a:ea typeface="ＭＳ Ｐゴシック" charset="0"/>
                <a:cs typeface="ＭＳ Ｐゴシック" charset="0"/>
              </a:rPr>
              <a:t>Deep Depression</a:t>
            </a:r>
          </a:p>
        </p:txBody>
      </p:sp>
      <p:sp>
        <p:nvSpPr>
          <p:cNvPr id="52228" name="Rectangle 4"/>
          <p:cNvSpPr>
            <a:spLocks noChangeArrowheads="1"/>
          </p:cNvSpPr>
          <p:nvPr/>
        </p:nvSpPr>
        <p:spPr bwMode="auto">
          <a:xfrm>
            <a:off x="0" y="2171700"/>
            <a:ext cx="4114800" cy="1905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1204"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a14="http://schemas.microsoft.com/office/drawing/2010/main" xmlns="">
                <a:solidFill>
                  <a:srgbClr val="FFFFFF"/>
                </a:solidFill>
              </a14:hiddenFill>
            </a:ext>
          </a:extLst>
        </p:spPr>
      </p:pic>
      <p:sp>
        <p:nvSpPr>
          <p:cNvPr id="52233" name="Rectangle 9"/>
          <p:cNvSpPr>
            <a:spLocks noChangeArrowheads="1"/>
          </p:cNvSpPr>
          <p:nvPr/>
        </p:nvSpPr>
        <p:spPr bwMode="auto">
          <a:xfrm>
            <a:off x="304800" y="2667000"/>
            <a:ext cx="2590800" cy="38862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From the Wilderness of Judea looking east to the Salt Sea below</a:t>
            </a:r>
          </a:p>
        </p:txBody>
      </p:sp>
    </p:spTree>
    <p:extLst>
      <p:ext uri="{BB962C8B-B14F-4D97-AF65-F5344CB8AC3E}">
        <p14:creationId xmlns:p14="http://schemas.microsoft.com/office/powerpoint/2010/main" val="3485687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Text Box 3"/>
          <p:cNvSpPr txBox="1">
            <a:spLocks noChangeArrowheads="1"/>
          </p:cNvSpPr>
          <p:nvPr/>
        </p:nvSpPr>
        <p:spPr bwMode="auto">
          <a:xfrm>
            <a:off x="304800" y="2365375"/>
            <a:ext cx="6858000" cy="37242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endParaRPr lang="en-US" sz="1200" i="1">
              <a:solidFill>
                <a:srgbClr val="FFFFFF"/>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Psalms of Solomon</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Psalms of Joshua</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Testaments of the Twelve 	Patriarchs</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Book of Jubilees</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Testament of Job</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Life of Adam and Eve</a:t>
            </a:r>
            <a:r>
              <a:rPr lang="en-US" sz="2800">
                <a:solidFill>
                  <a:srgbClr val="000000"/>
                </a:solidFill>
                <a:latin typeface="Arial" charset="0"/>
                <a:cs typeface="Arial" charset="0"/>
              </a:rPr>
              <a:t> </a:t>
            </a:r>
          </a:p>
          <a:p>
            <a:pPr defTabSz="914400" eaLnBrk="1" fontAlgn="base" hangingPunct="1">
              <a:spcBef>
                <a:spcPct val="0"/>
              </a:spcBef>
              <a:spcAft>
                <a:spcPct val="0"/>
              </a:spcAft>
              <a:defRPr/>
            </a:pPr>
            <a:r>
              <a:rPr lang="en-US" sz="2800" i="1">
                <a:solidFill>
                  <a:srgbClr val="000000"/>
                </a:solidFill>
                <a:latin typeface="Arial" charset="0"/>
                <a:cs typeface="Arial" charset="0"/>
              </a:rPr>
              <a:t>	</a:t>
            </a:r>
            <a:r>
              <a:rPr lang="en-US" sz="1800" i="1">
                <a:solidFill>
                  <a:srgbClr val="000000"/>
                </a:solidFill>
                <a:latin typeface="Arial" charset="0"/>
                <a:cs typeface="Arial" charset="0"/>
              </a:rPr>
              <a:t>	</a:t>
            </a:r>
            <a:endParaRPr lang="en-US" sz="2800">
              <a:solidFill>
                <a:srgbClr val="000000"/>
              </a:solidFill>
              <a:latin typeface="Arial" charset="0"/>
              <a:cs typeface="Arial" charset="0"/>
            </a:endParaRPr>
          </a:p>
        </p:txBody>
      </p:sp>
      <p:sp>
        <p:nvSpPr>
          <p:cNvPr id="244740" name="Text Box 4"/>
          <p:cNvSpPr txBox="1">
            <a:spLocks noChangeArrowheads="1"/>
          </p:cNvSpPr>
          <p:nvPr/>
        </p:nvSpPr>
        <p:spPr bwMode="auto">
          <a:xfrm>
            <a:off x="3124200" y="643255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4741" name="Text Box 5"/>
          <p:cNvSpPr txBox="1">
            <a:spLocks noChangeArrowheads="1"/>
          </p:cNvSpPr>
          <p:nvPr/>
        </p:nvSpPr>
        <p:spPr bwMode="auto">
          <a:xfrm>
            <a:off x="304800" y="9906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
        <p:nvSpPr>
          <p:cNvPr id="143365" name="Rectangle 6"/>
          <p:cNvSpPr>
            <a:spLocks noGrp="1" noChangeArrowheads="1"/>
          </p:cNvSpPr>
          <p:nvPr>
            <p:ph type="title" idx="4294967295"/>
          </p:nvPr>
        </p:nvSpPr>
        <p:spPr>
          <a:xfrm>
            <a:off x="304800" y="152400"/>
            <a:ext cx="7772400" cy="685800"/>
          </a:xfrm>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146625421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8"/>
          <p:cNvSpPr>
            <a:spLocks noGrp="1" noChangeArrowheads="1"/>
          </p:cNvSpPr>
          <p:nvPr>
            <p:ph type="title" idx="4294967295"/>
          </p:nvPr>
        </p:nvSpPr>
        <p:spPr>
          <a:xfrm>
            <a:off x="304800" y="1524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pic>
        <p:nvPicPr>
          <p:cNvPr id="145410"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3"/>
          <p:cNvSpPr txBox="1">
            <a:spLocks noChangeArrowheads="1"/>
          </p:cNvSpPr>
          <p:nvPr/>
        </p:nvSpPr>
        <p:spPr bwMode="auto">
          <a:xfrm>
            <a:off x="304800" y="2365375"/>
            <a:ext cx="6858000" cy="32924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fontAlgn="base">
              <a:spcBef>
                <a:spcPct val="0"/>
              </a:spcBef>
              <a:spcAft>
                <a:spcPct val="0"/>
              </a:spcAft>
              <a:defRPr/>
            </a:pPr>
            <a:endParaRPr lang="en-US" sz="1200" b="1" i="1" dirty="0">
              <a:solidFill>
                <a:srgbClr val="FFFFFF"/>
              </a:solidFill>
              <a:latin typeface="Arial"/>
              <a:ea typeface="ＭＳ Ｐゴシック" charset="0"/>
              <a:cs typeface="Arial"/>
            </a:endParaRPr>
          </a:p>
          <a:p>
            <a:pPr marL="914400" indent="-914400" defTabSz="914400" fontAlgn="base">
              <a:spcBef>
                <a:spcPct val="0"/>
              </a:spcBef>
              <a:spcAft>
                <a:spcPct val="0"/>
              </a:spcAft>
              <a:defRPr/>
            </a:pPr>
            <a:r>
              <a:rPr lang="en-US" b="1" i="1" dirty="0">
                <a:solidFill>
                  <a:srgbClr val="000000"/>
                </a:solidFill>
                <a:latin typeface="Arial"/>
                <a:ea typeface="ＭＳ Ｐゴシック" charset="0"/>
                <a:cs typeface="Arial"/>
              </a:rPr>
              <a:t>	</a:t>
            </a:r>
            <a:r>
              <a:rPr lang="en-US" sz="2800" b="1" i="1" dirty="0">
                <a:solidFill>
                  <a:srgbClr val="000000"/>
                </a:solidFill>
                <a:latin typeface="Arial"/>
                <a:ea typeface="ＭＳ Ｐゴシック" charset="0"/>
                <a:cs typeface="Arial"/>
              </a:rPr>
              <a:t>Apocalypse of Moses</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Martyrdom of Isaiah</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a:t>
            </a:r>
            <a:r>
              <a:rPr lang="en-US" sz="2800" b="1" i="1" dirty="0" err="1">
                <a:solidFill>
                  <a:srgbClr val="000000"/>
                </a:solidFill>
                <a:latin typeface="Arial"/>
                <a:ea typeface="ＭＳ Ｐゴシック" charset="0"/>
                <a:cs typeface="Arial"/>
              </a:rPr>
              <a:t>Paralipomena</a:t>
            </a:r>
            <a:r>
              <a:rPr lang="en-US" sz="2800" b="1" i="1" dirty="0">
                <a:solidFill>
                  <a:srgbClr val="000000"/>
                </a:solidFill>
                <a:latin typeface="Arial"/>
                <a:ea typeface="ＭＳ Ｐゴシック" charset="0"/>
                <a:cs typeface="Arial"/>
              </a:rPr>
              <a:t> of Jeremiah</a:t>
            </a:r>
            <a:endParaRPr lang="en-US" sz="2800" b="1" dirty="0">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Book of Enoch</a:t>
            </a:r>
            <a:r>
              <a:rPr lang="en-US" sz="2800" b="1" dirty="0">
                <a:solidFill>
                  <a:srgbClr val="000000"/>
                </a:solidFill>
                <a:latin typeface="Arial"/>
                <a:ea typeface="ＭＳ Ｐゴシック" charset="0"/>
                <a:cs typeface="Arial"/>
              </a:rPr>
              <a:t>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Book of the Secrets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of Enoch</a:t>
            </a:r>
            <a:r>
              <a:rPr lang="en-US" sz="2800" b="1" dirty="0">
                <a:solidFill>
                  <a:srgbClr val="000000"/>
                </a:solidFill>
                <a:latin typeface="Arial"/>
                <a:ea typeface="ＭＳ Ｐゴシック" charset="0"/>
                <a:cs typeface="Arial"/>
              </a:rPr>
              <a:t> </a:t>
            </a:r>
            <a:r>
              <a:rPr lang="en-US" sz="2800" b="1" i="1" dirty="0">
                <a:solidFill>
                  <a:srgbClr val="000000"/>
                </a:solidFill>
                <a:latin typeface="Arial"/>
                <a:ea typeface="ＭＳ Ｐゴシック" charset="0"/>
                <a:cs typeface="Arial"/>
              </a:rPr>
              <a:t>	</a:t>
            </a:r>
          </a:p>
          <a:p>
            <a:pPr marL="914400" indent="-914400" defTabSz="914400" fontAlgn="base">
              <a:spcBef>
                <a:spcPct val="0"/>
              </a:spcBef>
              <a:spcAft>
                <a:spcPct val="0"/>
              </a:spcAft>
              <a:defRPr/>
            </a:pPr>
            <a:r>
              <a:rPr lang="en-US" sz="2800" b="1" i="1" dirty="0">
                <a:solidFill>
                  <a:srgbClr val="000000"/>
                </a:solidFill>
                <a:latin typeface="Arial"/>
                <a:ea typeface="ＭＳ Ｐゴシック" charset="0"/>
                <a:cs typeface="Arial"/>
              </a:rPr>
              <a:t>	Assumption of Moses</a:t>
            </a:r>
            <a:r>
              <a:rPr lang="en-US" sz="2800" b="1" dirty="0">
                <a:solidFill>
                  <a:srgbClr val="000000"/>
                </a:solidFill>
                <a:latin typeface="Arial"/>
                <a:ea typeface="ＭＳ Ｐゴシック" charset="0"/>
                <a:cs typeface="Arial"/>
              </a:rPr>
              <a:t> </a:t>
            </a:r>
          </a:p>
        </p:txBody>
      </p:sp>
      <p:sp>
        <p:nvSpPr>
          <p:cNvPr id="245764"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5766" name="Text Box 6"/>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220248853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7" name="Text Box 3"/>
          <p:cNvSpPr txBox="1">
            <a:spLocks noChangeArrowheads="1"/>
          </p:cNvSpPr>
          <p:nvPr/>
        </p:nvSpPr>
        <p:spPr bwMode="auto">
          <a:xfrm>
            <a:off x="304800" y="2365375"/>
            <a:ext cx="6858000"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endParaRPr lang="en-US" sz="2800" i="1">
              <a:solidFill>
                <a:srgbClr val="FFFFFF"/>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Apocalypse of Ezra</a:t>
            </a:r>
            <a:endParaRPr lang="en-US" sz="2800">
              <a:solidFill>
                <a:srgbClr val="000000"/>
              </a:solidFill>
              <a:latin typeface="Arial" charset="0"/>
              <a:cs typeface="Arial" charset="0"/>
            </a:endParaRPr>
          </a:p>
          <a:p>
            <a:pPr defTabSz="914400" eaLnBrk="1" fontAlgn="base" hangingPunct="1">
              <a:spcBef>
                <a:spcPct val="0"/>
              </a:spcBef>
              <a:spcAft>
                <a:spcPct val="0"/>
              </a:spcAft>
              <a:defRPr/>
            </a:pPr>
            <a:r>
              <a:rPr lang="en-US" sz="2800" i="1">
                <a:solidFill>
                  <a:srgbClr val="000000"/>
                </a:solidFill>
                <a:latin typeface="Arial" charset="0"/>
                <a:cs typeface="Arial" charset="0"/>
              </a:rPr>
              <a:t>	Apocalypse of Baruch</a:t>
            </a:r>
          </a:p>
          <a:p>
            <a:pPr defTabSz="914400" eaLnBrk="1" fontAlgn="base" hangingPunct="1">
              <a:spcBef>
                <a:spcPct val="0"/>
              </a:spcBef>
              <a:spcAft>
                <a:spcPct val="0"/>
              </a:spcAft>
              <a:defRPr/>
            </a:pPr>
            <a:endParaRPr lang="en-US" sz="2800">
              <a:solidFill>
                <a:srgbClr val="000000"/>
              </a:solidFill>
              <a:latin typeface="Arial" charset="0"/>
              <a:cs typeface="Arial" charset="0"/>
            </a:endParaRPr>
          </a:p>
        </p:txBody>
      </p:sp>
      <p:sp>
        <p:nvSpPr>
          <p:cNvPr id="246788"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6792" name="Text Box 8"/>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800">
              <a:solidFill>
                <a:srgbClr val="000000"/>
              </a:solidFill>
              <a:latin typeface="Arial" charset="0"/>
              <a:cs typeface="Arial" charset="0"/>
            </a:endParaRPr>
          </a:p>
        </p:txBody>
      </p:sp>
      <p:sp>
        <p:nvSpPr>
          <p:cNvPr id="147461" name="Rectangle 9"/>
          <p:cNvSpPr>
            <a:spLocks noGrp="1" noChangeArrowheads="1"/>
          </p:cNvSpPr>
          <p:nvPr>
            <p:ph type="title" idx="4294967295"/>
          </p:nvPr>
        </p:nvSpPr>
        <p:spPr>
          <a:xfrm>
            <a:off x="381000" y="2286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953948126"/>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1" name="Text Box 3"/>
          <p:cNvSpPr txBox="1">
            <a:spLocks noChangeArrowheads="1"/>
          </p:cNvSpPr>
          <p:nvPr/>
        </p:nvSpPr>
        <p:spPr bwMode="auto">
          <a:xfrm>
            <a:off x="304800" y="2606675"/>
            <a:ext cx="6858000"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Letter of Aristeas</a:t>
            </a:r>
            <a:r>
              <a:rPr lang="en-US" sz="2800" b="1">
                <a:solidFill>
                  <a:srgbClr val="000000"/>
                </a:solidFill>
                <a:latin typeface="Arial"/>
                <a:ea typeface="ＭＳ Ｐゴシック" charset="0"/>
                <a:cs typeface="Arial"/>
              </a:rPr>
              <a:t> </a:t>
            </a:r>
            <a:endParaRPr lang="en-US" sz="2800" b="1" i="1">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Sibylline Oracles</a:t>
            </a: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3 Maccabees</a:t>
            </a:r>
            <a:endParaRPr lang="en-US" sz="2800" b="1">
              <a:solidFill>
                <a:srgbClr val="000000"/>
              </a:solidFill>
              <a:latin typeface="Arial"/>
              <a:ea typeface="ＭＳ Ｐゴシック" charset="0"/>
              <a:cs typeface="Arial"/>
            </a:endParaRPr>
          </a:p>
          <a:p>
            <a:pPr marL="914400" indent="-914400" defTabSz="914400" fontAlgn="base">
              <a:spcBef>
                <a:spcPct val="0"/>
              </a:spcBef>
              <a:spcAft>
                <a:spcPct val="0"/>
              </a:spcAft>
              <a:defRPr/>
            </a:pPr>
            <a:r>
              <a:rPr lang="en-US" sz="2800" b="1" i="1">
                <a:solidFill>
                  <a:srgbClr val="000000"/>
                </a:solidFill>
                <a:latin typeface="Arial"/>
                <a:ea typeface="ＭＳ Ｐゴシック" charset="0"/>
                <a:cs typeface="Arial"/>
              </a:rPr>
              <a:t>	4 Maccabees</a:t>
            </a:r>
            <a:r>
              <a:rPr lang="en-US" sz="2800">
                <a:solidFill>
                  <a:srgbClr val="000000"/>
                </a:solidFill>
                <a:latin typeface="Arial"/>
                <a:ea typeface="ＭＳ Ｐゴシック" charset="0"/>
                <a:cs typeface="Arial"/>
              </a:rPr>
              <a:t> </a:t>
            </a:r>
          </a:p>
        </p:txBody>
      </p:sp>
      <p:sp>
        <p:nvSpPr>
          <p:cNvPr id="247812"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7813" name="Text Box 5"/>
          <p:cNvSpPr txBox="1">
            <a:spLocks noChangeArrowheads="1"/>
          </p:cNvSpPr>
          <p:nvPr/>
        </p:nvSpPr>
        <p:spPr bwMode="auto">
          <a:xfrm>
            <a:off x="228600" y="10668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2800" b="1" dirty="0">
                <a:solidFill>
                  <a:srgbClr val="FFFFFF"/>
                </a:solidFill>
                <a:latin typeface="Arial"/>
                <a:ea typeface="ＭＳ Ｐゴシック" charset="0"/>
                <a:cs typeface="Arial"/>
              </a:rPr>
              <a:t>II.  The Jewish-Hellenistic group</a:t>
            </a:r>
          </a:p>
        </p:txBody>
      </p:sp>
      <p:sp>
        <p:nvSpPr>
          <p:cNvPr id="149509" name="Rectangle 6"/>
          <p:cNvSpPr>
            <a:spLocks noGrp="1" noChangeArrowheads="1"/>
          </p:cNvSpPr>
          <p:nvPr>
            <p:ph type="title" idx="4294967295"/>
          </p:nvPr>
        </p:nvSpPr>
        <p:spPr>
          <a:xfrm>
            <a:off x="304800" y="228600"/>
            <a:ext cx="7772400" cy="762000"/>
          </a:xfrm>
        </p:spPr>
        <p:txBody>
          <a:bodyPr/>
          <a:lstStyle/>
          <a:p>
            <a:pPr algn="l" eaLnBrk="1" hangingPunct="1"/>
            <a:r>
              <a:rPr lang="en-US" sz="3600" b="1" u="sng">
                <a:solidFill>
                  <a:schemeClr val="bg1"/>
                </a:solidFill>
                <a:latin typeface="Arial" charset="0"/>
                <a:ea typeface="ＭＳ Ｐゴシック" charset="0"/>
                <a:cs typeface="Arial" charset="0"/>
              </a:rPr>
              <a:t>Pseudepigrapha</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3230963676"/>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762000" y="533400"/>
            <a:ext cx="3810000" cy="1173163"/>
          </a:xfrm>
        </p:spPr>
        <p:txBody>
          <a:bodyPr/>
          <a:lstStyle/>
          <a:p>
            <a:pPr eaLnBrk="1" hangingPunct="1">
              <a:defRPr/>
            </a:pPr>
            <a:r>
              <a:rPr lang="en-US">
                <a:latin typeface="Arial" charset="0"/>
                <a:ea typeface="ＭＳ Ｐゴシック" charset="0"/>
                <a:cs typeface="ＭＳ Ｐゴシック" charset="0"/>
              </a:rPr>
              <a:t>Is Jesus in the DSS?</a:t>
            </a:r>
          </a:p>
        </p:txBody>
      </p:sp>
      <p:sp>
        <p:nvSpPr>
          <p:cNvPr id="164867" name="Rectangle 3"/>
          <p:cNvSpPr>
            <a:spLocks noGrp="1" noChangeArrowheads="1"/>
          </p:cNvSpPr>
          <p:nvPr>
            <p:ph type="body" idx="1"/>
          </p:nvPr>
        </p:nvSpPr>
        <p:spPr>
          <a:xfrm>
            <a:off x="5029200" y="1600200"/>
            <a:ext cx="4114800" cy="762000"/>
          </a:xfrm>
        </p:spPr>
        <p:txBody>
          <a:bodyPr/>
          <a:lstStyle/>
          <a:p>
            <a:pPr eaLnBrk="1" hangingPunct="1">
              <a:defRPr/>
            </a:pPr>
            <a:r>
              <a:rPr lang="en-US" b="1" dirty="0">
                <a:latin typeface="Arial" charset="0"/>
                <a:ea typeface="ＭＳ Ｐゴシック" charset="0"/>
              </a:rPr>
              <a:t>What</a:t>
            </a:r>
            <a:r>
              <a:rPr lang="fr-FR" altLang="ja-JP" b="1" dirty="0">
                <a:latin typeface="Arial" charset="0"/>
                <a:ea typeface="ＭＳ Ｐゴシック" charset="0"/>
              </a:rPr>
              <a:t>'</a:t>
            </a:r>
            <a:r>
              <a:rPr lang="en-US" b="1" dirty="0">
                <a:latin typeface="Arial" charset="0"/>
                <a:ea typeface="ＭＳ Ｐゴシック" charset="0"/>
              </a:rPr>
              <a:t>s the answer?</a:t>
            </a:r>
          </a:p>
        </p:txBody>
      </p:sp>
      <p:pic>
        <p:nvPicPr>
          <p:cNvPr id="151555" name="Picture 4" descr="DSS0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53619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Cave 4 Dead Sea Scroll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42863" y="0"/>
            <a:ext cx="9229726" cy="704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6" name="Rectangle 2"/>
          <p:cNvSpPr>
            <a:spLocks noGrp="1" noRot="1" noChangeArrowheads="1"/>
          </p:cNvSpPr>
          <p:nvPr>
            <p:ph type="title"/>
          </p:nvPr>
        </p:nvSpPr>
        <p:spPr>
          <a:xfrm>
            <a:off x="381000" y="6096000"/>
            <a:ext cx="8763000" cy="914400"/>
          </a:xfrm>
          <a:solidFill>
            <a:srgbClr val="663300"/>
          </a:solidFill>
        </p:spPr>
        <p:txBody>
          <a:bodyPr/>
          <a:lstStyle/>
          <a:p>
            <a:pPr eaLnBrk="1" hangingPunct="1">
              <a:defRPr/>
            </a:pPr>
            <a:r>
              <a:rPr lang="en-US" sz="3600">
                <a:latin typeface="Arial" charset="0"/>
                <a:ea typeface="ＭＳ Ｐゴシック" charset="0"/>
              </a:rPr>
              <a:t>Cave 4 brought forth the most scrolls</a:t>
            </a:r>
          </a:p>
        </p:txBody>
      </p:sp>
      <p:pic>
        <p:nvPicPr>
          <p:cNvPr id="153603" name="Picture 5" descr="Qumran"/>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559300" y="0"/>
            <a:ext cx="4584700" cy="332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Rectangle 6"/>
          <p:cNvSpPr>
            <a:spLocks noRot="1" noChangeArrowheads="1"/>
          </p:cNvSpPr>
          <p:nvPr/>
        </p:nvSpPr>
        <p:spPr bwMode="auto">
          <a:xfrm>
            <a:off x="0" y="274638"/>
            <a:ext cx="9144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Beliefs &amp; Characteristics of Essenes</a:t>
            </a:r>
          </a:p>
        </p:txBody>
      </p:sp>
      <p:sp>
        <p:nvSpPr>
          <p:cNvPr id="118793" name="Rectangle 9"/>
          <p:cNvSpPr>
            <a:spLocks noChangeArrowheads="1"/>
          </p:cNvSpPr>
          <p:nvPr/>
        </p:nvSpPr>
        <p:spPr bwMode="auto">
          <a:xfrm>
            <a:off x="533400" y="16764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Study of Torah &amp; devout life</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Sovereignty of God</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Eschatological themes</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Communal</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Legalism</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013859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4"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2"/>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135171" name="Rectangle 3"/>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2929742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Jesus versus Tradition</a:t>
            </a: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Qumran</a:t>
            </a:r>
            <a:endParaRPr lang="en-US" sz="32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Jesus (Matt. 5)</a:t>
            </a:r>
            <a:endParaRPr lang="en-US" sz="32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800" dirty="0">
                <a:solidFill>
                  <a:srgbClr val="FFFFFF"/>
                </a:solidFill>
                <a:latin typeface="Arial" charset="0"/>
                <a:ea typeface="Osaka" charset="0"/>
                <a:cs typeface="Osaka" charset="0"/>
              </a:rPr>
              <a:t>"</a:t>
            </a:r>
            <a:r>
              <a:rPr lang="en-US" sz="2800" dirty="0">
                <a:solidFill>
                  <a:srgbClr val="FFFFFF"/>
                </a:solidFill>
                <a:latin typeface="Arial" charset="0"/>
                <a:ea typeface="Osaka" charset="0"/>
                <a:cs typeface="Osaka" charset="0"/>
              </a:rPr>
              <a:t>[God] shall admit into the Covenant of Grace all… that love all the sons of light… and hate all the sons of darkness…</a:t>
            </a:r>
            <a:r>
              <a:rPr lang="en-US" altLang="ja-JP" sz="2800" dirty="0">
                <a:solidFill>
                  <a:srgbClr val="FFFFFF"/>
                </a:solidFill>
                <a:latin typeface="Arial" charset="0"/>
                <a:ea typeface="Osaka" charset="0"/>
                <a:cs typeface="Osaka" charset="0"/>
              </a:rPr>
              <a:t>"</a:t>
            </a:r>
            <a:endParaRPr lang="en-US" sz="28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8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400" dirty="0">
                <a:solidFill>
                  <a:srgbClr val="FFFFFF"/>
                </a:solidFill>
                <a:latin typeface="Arial" charset="0"/>
                <a:ea typeface="Osaka" charset="0"/>
                <a:cs typeface="Osaka" charset="0"/>
              </a:rPr>
              <a:t>Rule of the Community (1QS 1:4; cf. 9:21)</a:t>
            </a:r>
            <a:endParaRPr lang="en-US" sz="28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"You have heard that it was said,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neighbor and hate your enemy</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(5:43)</a:t>
            </a:r>
          </a:p>
        </p:txBody>
      </p:sp>
      <p:sp>
        <p:nvSpPr>
          <p:cNvPr id="271369" name="Text Box 9"/>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"But I tell you,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enemies and pray for those who persecute you</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(5:44)</a:t>
            </a:r>
          </a:p>
        </p:txBody>
      </p:sp>
    </p:spTree>
    <p:extLst>
      <p:ext uri="{BB962C8B-B14F-4D97-AF65-F5344CB8AC3E}">
        <p14:creationId xmlns:p14="http://schemas.microsoft.com/office/powerpoint/2010/main" val="36763597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5" name="Picture 2"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1" name="Rectangle 3"/>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273412" name="Rectangle 4"/>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a:p>
            <a:pPr marL="609600" indent="-609600" eaLnBrk="1" hangingPunct="1">
              <a:buFont typeface="Wingdings" charset="0"/>
              <a:buNone/>
              <a:defRPr/>
            </a:pPr>
            <a:r>
              <a:rPr lang="en-US" b="1">
                <a:latin typeface="Arial" charset="0"/>
                <a:ea typeface="ＭＳ Ｐゴシック" charset="0"/>
                <a:cs typeface="ＭＳ Ｐゴシック" charset="0"/>
              </a:rPr>
              <a:t>2.  Pseudepigrapha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365348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73412">
                                            <p:txEl>
                                              <p:pRg st="1" end="1"/>
                                            </p:txEl>
                                          </p:spTgt>
                                        </p:tgtEl>
                                        <p:attrNameLst>
                                          <p:attrName>style.visibility</p:attrName>
                                        </p:attrNameLst>
                                      </p:cBhvr>
                                      <p:to>
                                        <p:strVal val="visible"/>
                                      </p:to>
                                    </p:set>
                                    <p:animEffect transition="in" filter="checkerboard(across)">
                                      <p:cBhvr>
                                        <p:cTn id="7" dur="500"/>
                                        <p:tgtEl>
                                          <p:spTgt spid="2734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0" y="6248400"/>
            <a:ext cx="9144000" cy="533400"/>
          </a:xfrm>
        </p:spPr>
        <p:txBody>
          <a:bodyPr/>
          <a:lstStyle/>
          <a:p>
            <a:pPr algn="ctr" eaLnBrk="1" hangingPunct="1">
              <a:lnSpc>
                <a:spcPct val="90000"/>
              </a:lnSpc>
              <a:buFont typeface="Wingdings" charset="0"/>
              <a:buNone/>
              <a:defRPr/>
            </a:pPr>
            <a:r>
              <a:rPr lang="en-US">
                <a:latin typeface="Arial" charset="0"/>
                <a:ea typeface="ＭＳ Ｐゴシック" charset="0"/>
                <a:cs typeface="ＭＳ Ｐゴシック" charset="0"/>
              </a:rPr>
              <a:t>Cave 4 view of the Community across the wadi</a:t>
            </a:r>
          </a:p>
        </p:txBody>
      </p:sp>
      <p:pic>
        <p:nvPicPr>
          <p:cNvPr id="161794" name="Picture 4" descr="qumranPOVc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23925"/>
            <a:ext cx="9144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9" name="Oval 5"/>
          <p:cNvSpPr>
            <a:spLocks noChangeArrowheads="1"/>
          </p:cNvSpPr>
          <p:nvPr/>
        </p:nvSpPr>
        <p:spPr bwMode="auto">
          <a:xfrm>
            <a:off x="2971800" y="2743200"/>
            <a:ext cx="3581400" cy="609600"/>
          </a:xfrm>
          <a:prstGeom prst="ellipse">
            <a:avLst/>
          </a:prstGeom>
          <a:noFill/>
          <a:ln w="76200">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9031" name="Rectangle 7"/>
          <p:cNvSpPr>
            <a:spLocks noChangeArrowheads="1"/>
          </p:cNvSpPr>
          <p:nvPr/>
        </p:nvSpPr>
        <p:spPr bwMode="auto">
          <a:xfrm>
            <a:off x="457200" y="16002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3.  Hebrew study greatly advanced</a:t>
            </a:r>
          </a:p>
        </p:txBody>
      </p:sp>
      <p:sp>
        <p:nvSpPr>
          <p:cNvPr id="129034"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506661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fade">
                                      <p:cBhvr>
                                        <p:cTn id="7" dur="770" decel="100000"/>
                                        <p:tgtEl>
                                          <p:spTgt spid="129029"/>
                                        </p:tgtEl>
                                      </p:cBhvr>
                                    </p:animEffect>
                                    <p:animScale>
                                      <p:cBhvr>
                                        <p:cTn id="8" dur="770" decel="100000"/>
                                        <p:tgtEl>
                                          <p:spTgt spid="129029"/>
                                        </p:tgtEl>
                                      </p:cBhvr>
                                      <p:from x="10000" y="10000"/>
                                      <p:to x="200000" y="450000"/>
                                    </p:animScale>
                                    <p:animScale>
                                      <p:cBhvr>
                                        <p:cTn id="9" dur="1230" accel="100000" fill="hold">
                                          <p:stCondLst>
                                            <p:cond delay="770"/>
                                          </p:stCondLst>
                                        </p:cTn>
                                        <p:tgtEl>
                                          <p:spTgt spid="129029"/>
                                        </p:tgtEl>
                                      </p:cBhvr>
                                      <p:from x="200000" y="450000"/>
                                      <p:to x="100000" y="100000"/>
                                    </p:animScale>
                                    <p:set>
                                      <p:cBhvr>
                                        <p:cTn id="10" dur="770" fill="hold"/>
                                        <p:tgtEl>
                                          <p:spTgt spid="129029"/>
                                        </p:tgtEl>
                                        <p:attrNameLst>
                                          <p:attrName>ppt_x</p:attrName>
                                        </p:attrNameLst>
                                      </p:cBhvr>
                                      <p:to>
                                        <p:strVal val="(0.5)"/>
                                      </p:to>
                                    </p:set>
                                    <p:anim from="(0.5)" to="(#ppt_x)" calcmode="lin" valueType="num">
                                      <p:cBhvr>
                                        <p:cTn id="11" dur="1230" accel="100000" fill="hold">
                                          <p:stCondLst>
                                            <p:cond delay="770"/>
                                          </p:stCondLst>
                                        </p:cTn>
                                        <p:tgtEl>
                                          <p:spTgt spid="129029"/>
                                        </p:tgtEl>
                                        <p:attrNameLst>
                                          <p:attrName>ppt_x</p:attrName>
                                        </p:attrNameLst>
                                      </p:cBhvr>
                                    </p:anim>
                                    <p:set>
                                      <p:cBhvr>
                                        <p:cTn id="12" dur="770" fill="hold"/>
                                        <p:tgtEl>
                                          <p:spTgt spid="129029"/>
                                        </p:tgtEl>
                                        <p:attrNameLst>
                                          <p:attrName>ppt_y</p:attrName>
                                        </p:attrNameLst>
                                      </p:cBhvr>
                                      <p:to>
                                        <p:strVal val="(#ppt_y+0.4)"/>
                                      </p:to>
                                    </p:set>
                                    <p:anim from="(#ppt_y+0.4)" to="(#ppt_y)" calcmode="lin" valueType="num">
                                      <p:cBhvr>
                                        <p:cTn id="13" dur="1230" accel="100000" fill="hold">
                                          <p:stCondLst>
                                            <p:cond delay="770"/>
                                          </p:stCondLst>
                                        </p:cTn>
                                        <p:tgtEl>
                                          <p:spTgt spid="12902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DSC006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Rectangle 2"/>
          <p:cNvSpPr>
            <a:spLocks noGrp="1" noChangeArrowheads="1"/>
          </p:cNvSpPr>
          <p:nvPr>
            <p:ph type="ctrTitle"/>
          </p:nvPr>
        </p:nvSpPr>
        <p:spPr>
          <a:xfrm>
            <a:off x="0" y="0"/>
            <a:ext cx="9144000" cy="1524000"/>
          </a:xfrm>
          <a:effectLst>
            <a:outerShdw blurRad="63500" dist="35921" dir="2700000" algn="ctr" rotWithShape="0">
              <a:schemeClr val="tx1">
                <a:alpha val="74998"/>
              </a:schemeClr>
            </a:outerShdw>
          </a:effectLst>
        </p:spPr>
        <p:txBody>
          <a:bodyPr/>
          <a:lstStyle/>
          <a:p>
            <a:pPr eaLnBrk="1" hangingPunct="1">
              <a:defRPr/>
            </a:pPr>
            <a:r>
              <a:rPr lang="en-US">
                <a:solidFill>
                  <a:schemeClr val="bg2"/>
                </a:solidFill>
                <a:effectLst/>
                <a:latin typeface="Arial" charset="0"/>
                <a:ea typeface="ＭＳ Ｐゴシック" charset="0"/>
                <a:cs typeface="ＭＳ Ｐゴシック" charset="0"/>
              </a:rPr>
              <a:t>From the Heights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2657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Qumran"/>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228600" y="2057400"/>
            <a:ext cx="5029200" cy="4572000"/>
          </a:xfrm>
          <a:noFill/>
          <a:extLst>
            <a:ext uri="{909E8E84-426E-40dd-AFC4-6F175D3DCCD1}">
              <a14:hiddenFill xmlns:a14="http://schemas.microsoft.com/office/drawing/2010/main" xmlns="">
                <a:solidFill>
                  <a:srgbClr val="FFFFFF"/>
                </a:solidFill>
              </a14:hiddenFill>
            </a:ext>
          </a:extLst>
        </p:spPr>
      </p:pic>
      <p:sp>
        <p:nvSpPr>
          <p:cNvPr id="174088" name="Rectangle 8"/>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4.  Masoretic study advanced</a:t>
            </a:r>
          </a:p>
        </p:txBody>
      </p:sp>
      <p:sp>
        <p:nvSpPr>
          <p:cNvPr id="174090"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4259502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6248400"/>
            <a:ext cx="8077200" cy="533400"/>
          </a:xfrm>
        </p:spPr>
        <p:txBody>
          <a:bodyPr/>
          <a:lstStyle/>
          <a:p>
            <a:pPr eaLnBrk="1" hangingPunct="1">
              <a:defRPr/>
            </a:pPr>
            <a:r>
              <a:rPr lang="en-US" sz="3200">
                <a:latin typeface="Arial" charset="0"/>
                <a:ea typeface="ＭＳ Ｐゴシック" charset="0"/>
              </a:rPr>
              <a:t>Shrine of the Book</a:t>
            </a:r>
          </a:p>
        </p:txBody>
      </p:sp>
      <p:pic>
        <p:nvPicPr>
          <p:cNvPr id="179205" name="Picture 5" descr="Qumran0001"/>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1447800" y="3581400"/>
            <a:ext cx="4419600" cy="190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5.  Proves conservative dating of OT books</a:t>
            </a:r>
          </a:p>
        </p:txBody>
      </p:sp>
      <p:sp>
        <p:nvSpPr>
          <p:cNvPr id="179208" name="Text Box 8"/>
          <p:cNvSpPr txBox="1">
            <a:spLocks noChangeArrowheads="1"/>
          </p:cNvSpPr>
          <p:nvPr/>
        </p:nvSpPr>
        <p:spPr bwMode="auto">
          <a:xfrm>
            <a:off x="381000" y="2667000"/>
            <a:ext cx="5334000" cy="4619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When was Daniel written?</a:t>
            </a:r>
          </a:p>
        </p:txBody>
      </p:sp>
      <p:sp>
        <p:nvSpPr>
          <p:cNvPr id="179209" name="Text Box 9"/>
          <p:cNvSpPr txBox="1">
            <a:spLocks noChangeArrowheads="1"/>
          </p:cNvSpPr>
          <p:nvPr/>
        </p:nvSpPr>
        <p:spPr bwMode="auto">
          <a:xfrm>
            <a:off x="5715000" y="3276600"/>
            <a:ext cx="20574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Liberals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164 BC</a:t>
            </a:r>
          </a:p>
        </p:txBody>
      </p:sp>
      <p:sp>
        <p:nvSpPr>
          <p:cNvPr id="179210" name="Text Box 10"/>
          <p:cNvSpPr txBox="1">
            <a:spLocks noChangeArrowheads="1"/>
          </p:cNvSpPr>
          <p:nvPr/>
        </p:nvSpPr>
        <p:spPr bwMode="auto">
          <a:xfrm>
            <a:off x="152400" y="3276600"/>
            <a:ext cx="27432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Conservatives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560 BC</a:t>
            </a:r>
          </a:p>
        </p:txBody>
      </p:sp>
      <p:sp>
        <p:nvSpPr>
          <p:cNvPr id="179213" name="Rectangle 13"/>
          <p:cNvSpPr>
            <a:spLocks noRot="1" noChangeArrowheads="1"/>
          </p:cNvSpPr>
          <p:nvPr/>
        </p:nvSpPr>
        <p:spPr bwMode="auto">
          <a:xfrm>
            <a:off x="0" y="0"/>
            <a:ext cx="6096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defTabSz="914400" fontAlgn="base">
              <a:spcBef>
                <a:spcPct val="0"/>
              </a:spcBef>
              <a:spcAft>
                <a:spcPct val="0"/>
              </a:spcAft>
              <a:defRPr/>
            </a:pPr>
            <a:r>
              <a:rPr lang="en-US" sz="3600" b="1">
                <a:solidFill>
                  <a:srgbClr val="E5E5FF"/>
                </a:solidFill>
                <a:effectLst>
                  <a:outerShdw blurRad="38100" dist="38100" dir="2700000" algn="tl">
                    <a:srgbClr val="000000"/>
                  </a:outerShdw>
                </a:effectLst>
                <a:latin typeface="Arial" charset="0"/>
                <a:ea typeface="ＭＳ Ｐゴシック" charset="0"/>
                <a:cs typeface="Arial" charset="0"/>
              </a:rPr>
              <a:t>Significance of the DSS</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grpSp>
        <p:nvGrpSpPr>
          <p:cNvPr id="2" name="Group 41"/>
          <p:cNvGrpSpPr>
            <a:grpSpLocks/>
          </p:cNvGrpSpPr>
          <p:nvPr/>
        </p:nvGrpSpPr>
        <p:grpSpPr bwMode="auto">
          <a:xfrm>
            <a:off x="228600" y="5410200"/>
            <a:ext cx="8839200" cy="990600"/>
            <a:chOff x="228600" y="5410200"/>
            <a:chExt cx="8839200" cy="990600"/>
          </a:xfrm>
        </p:grpSpPr>
        <p:cxnSp>
          <p:nvCxnSpPr>
            <p:cNvPr id="165903" name="Straight Connector 14"/>
            <p:cNvCxnSpPr>
              <a:cxnSpLocks noChangeShapeType="1"/>
            </p:cNvCxnSpPr>
            <p:nvPr/>
          </p:nvCxnSpPr>
          <p:spPr bwMode="auto">
            <a:xfrm>
              <a:off x="533400" y="5791200"/>
              <a:ext cx="8001000" cy="609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cxnSp>
        <p:grpSp>
          <p:nvGrpSpPr>
            <p:cNvPr id="165904" name="Group 31"/>
            <p:cNvGrpSpPr>
              <a:grpSpLocks/>
            </p:cNvGrpSpPr>
            <p:nvPr/>
          </p:nvGrpSpPr>
          <p:grpSpPr bwMode="auto">
            <a:xfrm>
              <a:off x="533400" y="5943600"/>
              <a:ext cx="7848600" cy="381000"/>
              <a:chOff x="533400" y="5943600"/>
              <a:chExt cx="7848600" cy="381000"/>
            </a:xfrm>
          </p:grpSpPr>
          <p:sp>
            <p:nvSpPr>
              <p:cNvPr id="16" name="Rectangle 15"/>
              <p:cNvSpPr/>
              <p:nvPr/>
            </p:nvSpPr>
            <p:spPr bwMode="auto">
              <a:xfrm flipV="1">
                <a:off x="533400" y="6248400"/>
                <a:ext cx="7848600" cy="76200"/>
              </a:xfrm>
              <a:prstGeom prst="rect">
                <a:avLst/>
              </a:prstGeom>
              <a:solidFill>
                <a:schemeClr val="tx1"/>
              </a:solidFill>
              <a:ln w="9525" cap="flat" cmpd="sng" algn="ctr">
                <a:no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cxnSp>
            <p:nvCxnSpPr>
              <p:cNvPr id="165913" name="Straight Connector 19"/>
              <p:cNvCxnSpPr>
                <a:cxnSpLocks noChangeShapeType="1"/>
              </p:cNvCxnSpPr>
              <p:nvPr/>
            </p:nvCxnSpPr>
            <p:spPr bwMode="auto">
              <a:xfrm rot="5400000">
                <a:off x="64849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4" name="Straight Connector 20"/>
              <p:cNvCxnSpPr>
                <a:cxnSpLocks noChangeShapeType="1"/>
              </p:cNvCxnSpPr>
              <p:nvPr/>
            </p:nvCxnSpPr>
            <p:spPr bwMode="auto">
              <a:xfrm rot="5400000">
                <a:off x="191341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5" name="Straight Connector 21"/>
              <p:cNvCxnSpPr>
                <a:cxnSpLocks noChangeShapeType="1"/>
              </p:cNvCxnSpPr>
              <p:nvPr/>
            </p:nvCxnSpPr>
            <p:spPr bwMode="auto">
              <a:xfrm rot="5400000">
                <a:off x="317833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6" name="Straight Connector 22"/>
              <p:cNvCxnSpPr>
                <a:cxnSpLocks noChangeShapeType="1"/>
              </p:cNvCxnSpPr>
              <p:nvPr/>
            </p:nvCxnSpPr>
            <p:spPr bwMode="auto">
              <a:xfrm rot="5400000">
                <a:off x="444325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7" name="Straight Connector 23"/>
              <p:cNvCxnSpPr>
                <a:cxnSpLocks noChangeShapeType="1"/>
              </p:cNvCxnSpPr>
              <p:nvPr/>
            </p:nvCxnSpPr>
            <p:spPr bwMode="auto">
              <a:xfrm rot="5400000">
                <a:off x="570817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cxnSp>
            <p:nvCxnSpPr>
              <p:cNvPr id="165918" name="Straight Connector 24"/>
              <p:cNvCxnSpPr>
                <a:cxnSpLocks noChangeShapeType="1"/>
              </p:cNvCxnSpPr>
              <p:nvPr/>
            </p:nvCxnSpPr>
            <p:spPr bwMode="auto">
              <a:xfrm rot="5400000">
                <a:off x="6973094" y="6133306"/>
                <a:ext cx="381000" cy="1588"/>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cxnSp>
        </p:grpSp>
        <p:sp>
          <p:nvSpPr>
            <p:cNvPr id="33" name="Rectangle 4"/>
            <p:cNvSpPr txBox="1">
              <a:spLocks noRot="1" noChangeArrowheads="1"/>
            </p:cNvSpPr>
            <p:nvPr/>
          </p:nvSpPr>
          <p:spPr bwMode="auto">
            <a:xfrm>
              <a:off x="228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600</a:t>
              </a:r>
            </a:p>
          </p:txBody>
        </p:sp>
        <p:sp>
          <p:nvSpPr>
            <p:cNvPr id="34" name="Rectangle 4"/>
            <p:cNvSpPr txBox="1">
              <a:spLocks noRot="1" noChangeArrowheads="1"/>
            </p:cNvSpPr>
            <p:nvPr/>
          </p:nvSpPr>
          <p:spPr bwMode="auto">
            <a:xfrm>
              <a:off x="15240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500</a:t>
              </a:r>
            </a:p>
          </p:txBody>
        </p:sp>
        <p:sp>
          <p:nvSpPr>
            <p:cNvPr id="35" name="Rectangle 4"/>
            <p:cNvSpPr txBox="1">
              <a:spLocks noRot="1" noChangeArrowheads="1"/>
            </p:cNvSpPr>
            <p:nvPr/>
          </p:nvSpPr>
          <p:spPr bwMode="auto">
            <a:xfrm>
              <a:off x="28194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400</a:t>
              </a:r>
            </a:p>
          </p:txBody>
        </p:sp>
        <p:sp>
          <p:nvSpPr>
            <p:cNvPr id="36" name="Rectangle 4"/>
            <p:cNvSpPr txBox="1">
              <a:spLocks noRot="1" noChangeArrowheads="1"/>
            </p:cNvSpPr>
            <p:nvPr/>
          </p:nvSpPr>
          <p:spPr bwMode="auto">
            <a:xfrm>
              <a:off x="41148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300</a:t>
              </a:r>
            </a:p>
          </p:txBody>
        </p:sp>
        <p:sp>
          <p:nvSpPr>
            <p:cNvPr id="37" name="Rectangle 4"/>
            <p:cNvSpPr txBox="1">
              <a:spLocks noRot="1" noChangeArrowheads="1"/>
            </p:cNvSpPr>
            <p:nvPr/>
          </p:nvSpPr>
          <p:spPr bwMode="auto">
            <a:xfrm>
              <a:off x="54102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200</a:t>
              </a:r>
            </a:p>
          </p:txBody>
        </p:sp>
        <p:sp>
          <p:nvSpPr>
            <p:cNvPr id="38" name="Rectangle 4"/>
            <p:cNvSpPr txBox="1">
              <a:spLocks noRot="1" noChangeArrowheads="1"/>
            </p:cNvSpPr>
            <p:nvPr/>
          </p:nvSpPr>
          <p:spPr bwMode="auto">
            <a:xfrm>
              <a:off x="6705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100</a:t>
              </a:r>
            </a:p>
          </p:txBody>
        </p:sp>
        <p:sp>
          <p:nvSpPr>
            <p:cNvPr id="39" name="Rectangle 4"/>
            <p:cNvSpPr txBox="1">
              <a:spLocks noRot="1" noChangeArrowheads="1"/>
            </p:cNvSpPr>
            <p:nvPr/>
          </p:nvSpPr>
          <p:spPr bwMode="auto">
            <a:xfrm>
              <a:off x="7772400" y="5410200"/>
              <a:ext cx="12954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BC</a:t>
              </a:r>
            </a:p>
          </p:txBody>
        </p:sp>
      </p:grpSp>
      <p:sp>
        <p:nvSpPr>
          <p:cNvPr id="40" name="Down Arrow 39"/>
          <p:cNvSpPr/>
          <p:nvPr/>
        </p:nvSpPr>
        <p:spPr bwMode="auto">
          <a:xfrm>
            <a:off x="12954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 name="Down Arrow 40"/>
          <p:cNvSpPr/>
          <p:nvPr/>
        </p:nvSpPr>
        <p:spPr bwMode="auto">
          <a:xfrm>
            <a:off x="65532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79211" name="Text Box 11"/>
          <p:cNvSpPr txBox="1">
            <a:spLocks noChangeArrowheads="1"/>
          </p:cNvSpPr>
          <p:nvPr/>
        </p:nvSpPr>
        <p:spPr bwMode="auto">
          <a:xfrm>
            <a:off x="5638800" y="4267200"/>
            <a:ext cx="1828800" cy="1200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DSS Daniel copy</a:t>
            </a:r>
          </a:p>
          <a:p>
            <a:pPr algn="ctr" defTabSz="914400" eaLnBrk="1" fontAlgn="base" hangingPunct="1">
              <a:spcBef>
                <a:spcPct val="0"/>
              </a:spcBef>
              <a:spcAft>
                <a:spcPct val="0"/>
              </a:spcAft>
            </a:pPr>
            <a:r>
              <a:rPr lang="en-US" sz="2400">
                <a:solidFill>
                  <a:srgbClr val="000514"/>
                </a:solidFill>
                <a:latin typeface="Arial" charset="0"/>
                <a:cs typeface="Arial" charset="0"/>
              </a:rPr>
              <a:t>200-100 BC</a:t>
            </a:r>
          </a:p>
        </p:txBody>
      </p:sp>
    </p:spTree>
    <p:extLst>
      <p:ext uri="{BB962C8B-B14F-4D97-AF65-F5344CB8AC3E}">
        <p14:creationId xmlns:p14="http://schemas.microsoft.com/office/powerpoint/2010/main" val="3549744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79208"/>
                                        </p:tgtEl>
                                        <p:attrNameLst>
                                          <p:attrName>style.visibility</p:attrName>
                                        </p:attrNameLst>
                                      </p:cBhvr>
                                      <p:to>
                                        <p:strVal val="visible"/>
                                      </p:to>
                                    </p:set>
                                    <p:anim calcmode="lin" valueType="num">
                                      <p:cBhvr>
                                        <p:cTn id="10" dur="500" fill="hold"/>
                                        <p:tgtEl>
                                          <p:spTgt spid="179208"/>
                                        </p:tgtEl>
                                        <p:attrNameLst>
                                          <p:attrName>ppt_w</p:attrName>
                                        </p:attrNameLst>
                                      </p:cBhvr>
                                      <p:tavLst>
                                        <p:tav tm="0">
                                          <p:val>
                                            <p:fltVal val="0"/>
                                          </p:val>
                                        </p:tav>
                                        <p:tav tm="100000">
                                          <p:val>
                                            <p:strVal val="#ppt_w"/>
                                          </p:val>
                                        </p:tav>
                                      </p:tavLst>
                                    </p:anim>
                                    <p:anim calcmode="lin" valueType="num">
                                      <p:cBhvr>
                                        <p:cTn id="11"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79210"/>
                                        </p:tgtEl>
                                        <p:attrNameLst>
                                          <p:attrName>style.visibility</p:attrName>
                                        </p:attrNameLst>
                                      </p:cBhvr>
                                      <p:to>
                                        <p:strVal val="visible"/>
                                      </p:to>
                                    </p:set>
                                    <p:anim calcmode="lin" valueType="num">
                                      <p:cBhvr>
                                        <p:cTn id="16" dur="500" fill="hold"/>
                                        <p:tgtEl>
                                          <p:spTgt spid="179210"/>
                                        </p:tgtEl>
                                        <p:attrNameLst>
                                          <p:attrName>ppt_w</p:attrName>
                                        </p:attrNameLst>
                                      </p:cBhvr>
                                      <p:tavLst>
                                        <p:tav tm="0">
                                          <p:val>
                                            <p:fltVal val="0"/>
                                          </p:val>
                                        </p:tav>
                                        <p:tav tm="100000">
                                          <p:val>
                                            <p:strVal val="#ppt_w"/>
                                          </p:val>
                                        </p:tav>
                                      </p:tavLst>
                                    </p:anim>
                                    <p:anim calcmode="lin" valueType="num">
                                      <p:cBhvr>
                                        <p:cTn id="17" dur="500" fill="hold"/>
                                        <p:tgtEl>
                                          <p:spTgt spid="179210"/>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nodeType="afterGroup">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79205"/>
                                        </p:tgtEl>
                                        <p:attrNameLst>
                                          <p:attrName>style.visibility</p:attrName>
                                        </p:attrNameLst>
                                      </p:cBhvr>
                                      <p:to>
                                        <p:strVal val="visible"/>
                                      </p:to>
                                    </p:set>
                                    <p:anim calcmode="lin" valueType="num">
                                      <p:cBhvr>
                                        <p:cTn id="28" dur="500" fill="hold"/>
                                        <p:tgtEl>
                                          <p:spTgt spid="179205"/>
                                        </p:tgtEl>
                                        <p:attrNameLst>
                                          <p:attrName>ppt_w</p:attrName>
                                        </p:attrNameLst>
                                      </p:cBhvr>
                                      <p:tavLst>
                                        <p:tav tm="0">
                                          <p:val>
                                            <p:fltVal val="0"/>
                                          </p:val>
                                        </p:tav>
                                        <p:tav tm="100000">
                                          <p:val>
                                            <p:strVal val="#ppt_w"/>
                                          </p:val>
                                        </p:tav>
                                      </p:tavLst>
                                    </p:anim>
                                    <p:anim calcmode="lin" valueType="num">
                                      <p:cBhvr>
                                        <p:cTn id="29"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9209"/>
                                        </p:tgtEl>
                                        <p:attrNameLst>
                                          <p:attrName>style.visibility</p:attrName>
                                        </p:attrNameLst>
                                      </p:cBhvr>
                                      <p:to>
                                        <p:strVal val="visible"/>
                                      </p:to>
                                    </p:set>
                                    <p:anim calcmode="lin" valueType="num">
                                      <p:cBhvr>
                                        <p:cTn id="34" dur="500" fill="hold"/>
                                        <p:tgtEl>
                                          <p:spTgt spid="179209"/>
                                        </p:tgtEl>
                                        <p:attrNameLst>
                                          <p:attrName>ppt_w</p:attrName>
                                        </p:attrNameLst>
                                      </p:cBhvr>
                                      <p:tavLst>
                                        <p:tav tm="0">
                                          <p:val>
                                            <p:fltVal val="0"/>
                                          </p:val>
                                        </p:tav>
                                        <p:tav tm="100000">
                                          <p:val>
                                            <p:strVal val="#ppt_w"/>
                                          </p:val>
                                        </p:tav>
                                      </p:tavLst>
                                    </p:anim>
                                    <p:anim calcmode="lin" valueType="num">
                                      <p:cBhvr>
                                        <p:cTn id="35" dur="500" fill="hold"/>
                                        <p:tgtEl>
                                          <p:spTgt spid="179209"/>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79211"/>
                                        </p:tgtEl>
                                        <p:attrNameLst>
                                          <p:attrName>style.visibility</p:attrName>
                                        </p:attrNameLst>
                                      </p:cBhvr>
                                      <p:to>
                                        <p:strVal val="visible"/>
                                      </p:to>
                                    </p:set>
                                    <p:anim calcmode="lin" valueType="num">
                                      <p:cBhvr>
                                        <p:cTn id="44" dur="500" fill="hold"/>
                                        <p:tgtEl>
                                          <p:spTgt spid="179211"/>
                                        </p:tgtEl>
                                        <p:attrNameLst>
                                          <p:attrName>ppt_w</p:attrName>
                                        </p:attrNameLst>
                                      </p:cBhvr>
                                      <p:tavLst>
                                        <p:tav tm="0">
                                          <p:val>
                                            <p:fltVal val="0"/>
                                          </p:val>
                                        </p:tav>
                                        <p:tav tm="100000">
                                          <p:val>
                                            <p:strVal val="#ppt_w"/>
                                          </p:val>
                                        </p:tav>
                                      </p:tavLst>
                                    </p:anim>
                                    <p:anim calcmode="lin" valueType="num">
                                      <p:cBhvr>
                                        <p:cTn id="45"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40" grpId="0" animBg="1"/>
      <p:bldP spid="41" grpId="0" animBg="1"/>
      <p:bldP spid="1792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1997075"/>
            <a:ext cx="4718050" cy="669925"/>
          </a:xfrm>
          <a:effectLst/>
        </p:spPr>
        <p:txBody>
          <a:bodyPr/>
          <a:lstStyle/>
          <a:p>
            <a:pPr eaLnBrk="1" hangingPunct="1">
              <a:defRPr/>
            </a:pPr>
            <a:r>
              <a:rPr lang="en-US" sz="2800" b="1">
                <a:effectLst>
                  <a:glow rad="228600">
                    <a:schemeClr val="bg2"/>
                  </a:glow>
                </a:effectLst>
                <a:latin typeface="Arial" charset="0"/>
                <a:ea typeface="ＭＳ Ｐゴシック" charset="0"/>
              </a:rPr>
              <a:t>Masoretic Isaiah Scroll</a:t>
            </a:r>
          </a:p>
        </p:txBody>
      </p:sp>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5"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2933700"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a:solidFill>
                  <a:srgbClr val="FFFFFF"/>
                </a:solidFill>
                <a:effectLst>
                  <a:glow rad="228600">
                    <a:schemeClr val="bg2"/>
                  </a:glow>
                </a:effectLst>
                <a:latin typeface="Arial" charset="0"/>
                <a:cs typeface="Arial" charset="0"/>
              </a:rPr>
              <a:t>Isaiah </a:t>
            </a:r>
            <a:r>
              <a:rPr lang="en-US" sz="2400">
                <a:solidFill>
                  <a:srgbClr val="FFFFFF"/>
                </a:solidFill>
                <a:effectLst>
                  <a:glow rad="228600">
                    <a:schemeClr val="bg2"/>
                  </a:glow>
                </a:effectLst>
                <a:latin typeface="Arial" charset="0"/>
                <a:cs typeface="Arial" charset="0"/>
              </a:rPr>
              <a:t>AD</a:t>
            </a:r>
            <a:r>
              <a:rPr lang="en-US" sz="3200">
                <a:solidFill>
                  <a:srgbClr val="FFFFFF"/>
                </a:solidFill>
                <a:effectLst>
                  <a:glow rad="228600">
                    <a:schemeClr val="bg2"/>
                  </a:glow>
                </a:effectLst>
                <a:latin typeface="Arial" charset="0"/>
                <a:cs typeface="Arial" charset="0"/>
              </a:rPr>
              <a:t> 1000</a:t>
            </a:r>
          </a:p>
        </p:txBody>
      </p:sp>
      <p:sp>
        <p:nvSpPr>
          <p:cNvPr id="180231" name="Text Box 7"/>
          <p:cNvSpPr txBox="1">
            <a:spLocks noChangeArrowheads="1"/>
          </p:cNvSpPr>
          <p:nvPr/>
        </p:nvSpPr>
        <p:spPr bwMode="auto">
          <a:xfrm>
            <a:off x="790575" y="4445000"/>
            <a:ext cx="2779713"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a:solidFill>
                  <a:srgbClr val="FFFFFF"/>
                </a:solidFill>
                <a:effectLst>
                  <a:glow rad="228600">
                    <a:schemeClr val="bg2"/>
                  </a:glow>
                </a:effectLst>
                <a:latin typeface="Arial" charset="0"/>
                <a:cs typeface="Arial" charset="0"/>
              </a:rPr>
              <a:t>Isaiah 200 </a:t>
            </a:r>
            <a:r>
              <a:rPr lang="en-US" sz="2400">
                <a:solidFill>
                  <a:srgbClr val="FFFFFF"/>
                </a:solidFill>
                <a:effectLst>
                  <a:glow rad="228600">
                    <a:schemeClr val="bg2"/>
                  </a:glow>
                </a:effectLst>
                <a:latin typeface="Arial" charset="0"/>
                <a:cs typeface="Arial" charset="0"/>
              </a:rPr>
              <a:t>BC</a:t>
            </a:r>
          </a:p>
        </p:txBody>
      </p:sp>
      <p:sp>
        <p:nvSpPr>
          <p:cNvPr id="180232" name="Text Box 8"/>
          <p:cNvSpPr txBox="1">
            <a:spLocks noChangeArrowheads="1"/>
          </p:cNvSpPr>
          <p:nvPr/>
        </p:nvSpPr>
        <p:spPr bwMode="auto">
          <a:xfrm>
            <a:off x="4267200" y="3521075"/>
            <a:ext cx="2209800" cy="95408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FFFFFF"/>
                </a:solidFill>
                <a:effectLst>
                  <a:glow rad="228600">
                    <a:schemeClr val="bg2"/>
                  </a:glow>
                </a:effectLst>
                <a:latin typeface="Arial" charset="0"/>
                <a:cs typeface="Arial" charset="0"/>
              </a:rPr>
              <a:t>1200 years earlier!</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algn="ctr" defTabSz="914400" fontAlgn="base">
              <a:spcBef>
                <a:spcPct val="0"/>
              </a:spcBef>
              <a:spcAft>
                <a:spcPct val="0"/>
              </a:spcAft>
              <a:defRPr/>
            </a:pPr>
            <a:endParaRPr lang="en-US" sz="4000" b="1">
              <a:solidFill>
                <a:srgbClr val="E5E5FF"/>
              </a:solidFill>
              <a:effectLst>
                <a:glow rad="228600">
                  <a:schemeClr val="bg2"/>
                </a:glow>
              </a:effectLst>
              <a:latin typeface="Arial"/>
              <a:ea typeface="ＭＳ Ｐゴシック" charset="0"/>
              <a:cs typeface="Arial"/>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glow rad="228600">
                    <a:schemeClr val="bg2"/>
                  </a:glow>
                </a:effectLst>
                <a:latin typeface="Arial" charset="0"/>
                <a:ea typeface="ＭＳ Ｐゴシック" charset="0"/>
                <a:cs typeface="Arial" charset="0"/>
              </a:rPr>
              <a:t>Dead Sea Isaiah Scroll</a:t>
            </a:r>
          </a:p>
        </p:txBody>
      </p:sp>
      <p:sp>
        <p:nvSpPr>
          <p:cNvPr id="180237" name="Rectangle 13"/>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3200" b="1">
                <a:solidFill>
                  <a:srgbClr val="FFFFFF"/>
                </a:solidFill>
                <a:effectLst>
                  <a:glow rad="228600">
                    <a:schemeClr val="bg2"/>
                  </a:glow>
                </a:effectLst>
                <a:latin typeface="Arial" charset="0"/>
                <a:ea typeface="ＭＳ Ｐゴシック" charset="0"/>
                <a:cs typeface="Arial" charset="0"/>
              </a:rPr>
              <a:t>6.  Transmission of OT accurate</a:t>
            </a: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15" name="TextBox 14"/>
          <p:cNvSpPr txBox="1">
            <a:spLocks noChangeArrowheads="1"/>
          </p:cNvSpPr>
          <p:nvPr/>
        </p:nvSpPr>
        <p:spPr bwMode="auto">
          <a:xfrm>
            <a:off x="6858000" y="855663"/>
            <a:ext cx="2286000" cy="526415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800" b="0" dirty="0">
                <a:solidFill>
                  <a:srgbClr val="FFFFFF"/>
                </a:solidFill>
                <a:latin typeface="Arial" charset="0"/>
                <a:cs typeface="Arial" charset="0"/>
              </a:rPr>
              <a:t>This Isaiah scroll matches the A.D. 1000 Masoretic Text upon which all modern translations are based 99% of the time.</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84819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0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7.  MMT shows that Paul</a:t>
            </a:r>
            <a:r>
              <a:rPr lang="fr-FR"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1483860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defTabSz="914400" eaLnBrk="1" fontAlgn="base" hangingPunct="1">
              <a:spcBef>
                <a:spcPct val="0"/>
              </a:spcBef>
              <a:spcAft>
                <a:spcPct val="0"/>
              </a:spcAft>
              <a:defRPr/>
            </a:pPr>
            <a:endParaRPr lang="en-US" sz="20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2 Baruch</a:t>
            </a: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16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2586404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Legalists</a:t>
            </a:r>
            <a:endParaRPr lang="en-US" sz="2400" i="1" u="sng">
              <a:solidFill>
                <a:srgbClr val="FFFFFF"/>
              </a:solidFill>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Paul</a:t>
            </a:r>
            <a:endParaRPr lang="en-US" sz="2400" i="1" u="sng">
              <a:solidFill>
                <a:srgbClr val="FFFFFF"/>
              </a:solidFill>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"The one who does righteousness stores up life for himself with the Lord"</a:t>
            </a: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Psalms of Solomon</a:t>
            </a:r>
            <a:br>
              <a:rPr lang="en-US" sz="2000" dirty="0">
                <a:solidFill>
                  <a:srgbClr val="FFFFFF"/>
                </a:solidFill>
                <a:latin typeface="Arial" charset="0"/>
                <a:ea typeface="ＭＳ Ｐゴシック" charset="-128"/>
                <a:cs typeface="ＭＳ Ｐゴシック" charset="-128"/>
              </a:rPr>
            </a:br>
            <a:r>
              <a:rPr lang="en-US" sz="2000" dirty="0">
                <a:solidFill>
                  <a:srgbClr val="FFFFFF"/>
                </a:solidFill>
                <a:latin typeface="Arial" charset="0"/>
                <a:ea typeface="ＭＳ Ｐゴシック" charset="-128"/>
                <a:cs typeface="ＭＳ Ｐゴシック" charset="-128"/>
              </a:rPr>
              <a:t>(about 50 BC)</a:t>
            </a:r>
          </a:p>
          <a:p>
            <a:pPr algn="r" defTabSz="914400" fontAlgn="base">
              <a:spcBef>
                <a:spcPct val="0"/>
              </a:spcBef>
              <a:spcAft>
                <a:spcPct val="0"/>
              </a:spcAft>
              <a:defRPr/>
            </a:pPr>
            <a:endParaRPr lang="en-US" sz="20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"Miracles, however, will appear at their own time to those who are being saved by their works"</a:t>
            </a:r>
          </a:p>
          <a:p>
            <a:pPr defTabSz="914400" fontAlgn="base">
              <a:spcBef>
                <a:spcPct val="0"/>
              </a:spcBef>
              <a:spcAft>
                <a:spcPct val="0"/>
              </a:spcAft>
              <a:defRPr/>
            </a:pPr>
            <a:endParaRPr lang="en-US" sz="24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2 Baruch</a:t>
            </a: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(about AD 100)</a:t>
            </a:r>
            <a:endParaRPr lang="en-US" sz="2400"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a:t>
            </a:r>
            <a:r>
              <a:rPr lang="en-US" sz="2400" b="1" dirty="0">
                <a:solidFill>
                  <a:srgbClr val="FFFFFF"/>
                </a:solidFill>
                <a:latin typeface="Arial" charset="0"/>
                <a:ea typeface="ＭＳ Ｐゴシック" charset="-128"/>
                <a:cs typeface="ＭＳ Ｐゴシック" charset="-128"/>
              </a:rPr>
              <a:t>Let me ask you this one question: Did you receive the Holy Spirit </a:t>
            </a:r>
            <a:r>
              <a:rPr lang="en-US" sz="2400" b="1" dirty="0">
                <a:solidFill>
                  <a:srgbClr val="FFFF00"/>
                </a:solidFill>
                <a:latin typeface="Arial" charset="0"/>
                <a:ea typeface="ＭＳ Ｐゴシック" charset="-128"/>
                <a:cs typeface="ＭＳ Ｐゴシック" charset="-128"/>
              </a:rPr>
              <a:t>by obeying the law of Moses</a:t>
            </a:r>
            <a:r>
              <a:rPr lang="en-US" sz="2400"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en-US" altLang="ja-JP" sz="2400"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endParaRPr lang="en-US" sz="16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(Gal. 3:2 </a:t>
            </a:r>
            <a:r>
              <a:rPr lang="en-US" sz="1600" dirty="0">
                <a:solidFill>
                  <a:srgbClr val="FFFFFF"/>
                </a:solidFill>
                <a:latin typeface="Arial" charset="0"/>
                <a:ea typeface="ＭＳ Ｐゴシック" charset="-128"/>
                <a:cs typeface="ＭＳ Ｐゴシック" charset="-128"/>
              </a:rPr>
              <a:t>NLT</a:t>
            </a:r>
            <a:r>
              <a:rPr lang="en-US" sz="2000" dirty="0">
                <a:solidFill>
                  <a:srgbClr val="FFFFFF"/>
                </a:solidFill>
                <a:latin typeface="Arial" charset="0"/>
                <a:ea typeface="ＭＳ Ｐゴシック" charset="-128"/>
                <a:cs typeface="ＭＳ Ｐゴシック" charset="-128"/>
              </a:rPr>
              <a:t>)</a:t>
            </a:r>
            <a:endParaRPr lang="en-US" sz="2400" dirty="0">
              <a:solidFill>
                <a:srgbClr val="FFFFFF"/>
              </a:solidFill>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defTabSz="914400" eaLnBrk="0" fontAlgn="base" hangingPunct="0">
              <a:spcBef>
                <a:spcPct val="0"/>
              </a:spcBef>
              <a:spcAft>
                <a:spcPct val="0"/>
              </a:spcAft>
            </a:pPr>
            <a:r>
              <a:rPr lang="en-US" sz="2400" b="1" dirty="0">
                <a:solidFill>
                  <a:srgbClr val="FFFFFF"/>
                </a:solidFill>
                <a:latin typeface="Arial" charset="0"/>
                <a:ea typeface="Arial" charset="0"/>
                <a:cs typeface="Arial" charset="0"/>
              </a:rPr>
              <a:t>154k</a:t>
            </a:r>
            <a:endParaRPr lang="en-US" sz="24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892475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Mt"/>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1" name="Rectangle 5"/>
          <p:cNvSpPr>
            <a:spLocks noGrp="1" noChangeArrowheads="1"/>
          </p:cNvSpPr>
          <p:nvPr>
            <p:ph type="ctrTitle"/>
          </p:nvPr>
        </p:nvSpPr>
        <p:spPr>
          <a:xfrm>
            <a:off x="381000" y="0"/>
            <a:ext cx="8763000" cy="1143000"/>
          </a:xfrm>
        </p:spPr>
        <p:txBody>
          <a:bodyPr/>
          <a:lstStyle/>
          <a:p>
            <a:pPr eaLnBrk="1" hangingPunct="1">
              <a:defRPr/>
            </a:pPr>
            <a:r>
              <a:rPr lang="en-US" sz="4800">
                <a:latin typeface="Arial" charset="0"/>
                <a:ea typeface="ＭＳ Ｐゴシック" charset="0"/>
              </a:rPr>
              <a:t>Where did John grow up?</a:t>
            </a:r>
          </a:p>
        </p:txBody>
      </p:sp>
      <p:sp>
        <p:nvSpPr>
          <p:cNvPr id="121862" name="Rectangle 6"/>
          <p:cNvSpPr>
            <a:spLocks noGrp="1" noChangeArrowheads="1"/>
          </p:cNvSpPr>
          <p:nvPr>
            <p:ph type="subTitle" idx="1"/>
          </p:nvPr>
        </p:nvSpPr>
        <p:spPr>
          <a:xfrm>
            <a:off x="228600" y="6248400"/>
            <a:ext cx="4648200" cy="609600"/>
          </a:xfrm>
          <a:effectLst>
            <a:outerShdw blurRad="63500" dist="38099" dir="2700000" algn="ctr" rotWithShape="0">
              <a:schemeClr val="tx1">
                <a:alpha val="74998"/>
              </a:schemeClr>
            </a:outerShdw>
          </a:effectLst>
        </p:spPr>
        <p:txBody>
          <a:bodyPr/>
          <a:lstStyle/>
          <a:p>
            <a:pPr algn="l" eaLnBrk="1" hangingPunct="1">
              <a:buFont typeface="Wingdings" pitchFamily="-111" charset="2"/>
              <a:buNone/>
              <a:defRPr/>
            </a:pPr>
            <a:r>
              <a:rPr lang="en-US" sz="2800" b="1">
                <a:solidFill>
                  <a:schemeClr val="bg2"/>
                </a:solidFill>
                <a:effectLst/>
                <a:ea typeface="ＭＳ Ｐゴシック" pitchFamily="-111" charset="-128"/>
                <a:cs typeface="ＭＳ Ｐゴシック" pitchFamily="-111" charset="-128"/>
              </a:rPr>
              <a:t>The Wilderness of Zin</a:t>
            </a:r>
          </a:p>
        </p:txBody>
      </p:sp>
      <p:sp>
        <p:nvSpPr>
          <p:cNvPr id="121863" name="Text Box 7"/>
          <p:cNvSpPr txBox="1">
            <a:spLocks noChangeArrowheads="1"/>
          </p:cNvSpPr>
          <p:nvPr/>
        </p:nvSpPr>
        <p:spPr bwMode="auto">
          <a:xfrm>
            <a:off x="4191000" y="1563688"/>
            <a:ext cx="4814888" cy="22463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baseline="30000">
                <a:solidFill>
                  <a:srgbClr val="E5E5FF"/>
                </a:solidFill>
                <a:latin typeface="Arial" charset="0"/>
                <a:cs typeface="Arial" charset="0"/>
              </a:rPr>
              <a:t>NIV </a:t>
            </a:r>
            <a:r>
              <a:rPr lang="en-US" sz="2800">
                <a:solidFill>
                  <a:srgbClr val="E5E5FF"/>
                </a:solidFill>
                <a:latin typeface="Arial" charset="0"/>
                <a:cs typeface="Arial" charset="0"/>
              </a:rPr>
              <a:t>Luke 1:80 And the child grew and became strong in spirit; and he lived in the desert until he appeared publicly to Israel.</a:t>
            </a:r>
            <a:endParaRPr lang="en-US" sz="2800">
              <a:solidFill>
                <a:srgbClr val="E5E5FF"/>
              </a:solidFill>
              <a:effectLst>
                <a:outerShdw blurRad="38100" dist="38100" dir="2700000" algn="tl">
                  <a:srgbClr val="000000"/>
                </a:outerShdw>
              </a:effectLst>
              <a:latin typeface="Arial" charset="0"/>
              <a:cs typeface="Arial" charset="0"/>
            </a:endParaRP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1101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5486400" y="1663700"/>
            <a:ext cx="3657600" cy="1993900"/>
          </a:xfrm>
        </p:spPr>
        <p:txBody>
          <a:bodyPr/>
          <a:lstStyle/>
          <a:p>
            <a:pPr eaLnBrk="1" hangingPunct="1">
              <a:defRPr/>
            </a:pPr>
            <a:r>
              <a:rPr lang="en-US" sz="2800" b="1">
                <a:latin typeface="Arial" charset="0"/>
                <a:ea typeface="ＭＳ Ｐゴシック" charset="0"/>
                <a:cs typeface="ＭＳ Ｐゴシック" charset="0"/>
              </a:rPr>
              <a:t>Where did John get the concept of immersion and repentance?</a:t>
            </a:r>
          </a:p>
        </p:txBody>
      </p:sp>
      <p:sp>
        <p:nvSpPr>
          <p:cNvPr id="148485" name="Rectangle 5"/>
          <p:cNvSpPr>
            <a:spLocks noGrp="1" noRot="1" noChangeArrowheads="1"/>
          </p:cNvSpPr>
          <p:nvPr>
            <p:ph type="title"/>
          </p:nvPr>
        </p:nvSpPr>
        <p:spPr>
          <a:xfrm>
            <a:off x="5486400" y="274638"/>
            <a:ext cx="3657600" cy="1173162"/>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76131" name="Picture 8" descr="JohnR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974282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685800" y="304800"/>
            <a:ext cx="7772400" cy="990600"/>
          </a:xfrm>
          <a:solidFill>
            <a:srgbClr val="008000"/>
          </a:solidFill>
        </p:spPr>
        <p:txBody>
          <a:bodyPr/>
          <a:lstStyle/>
          <a:p>
            <a:pPr eaLnBrk="1" hangingPunct="1"/>
            <a:r>
              <a:rPr lang="en-US" sz="4000">
                <a:solidFill>
                  <a:schemeClr val="bg1"/>
                </a:solidFill>
                <a:latin typeface="Arial" charset="0"/>
                <a:ea typeface="ＭＳ Ｐゴシック" charset="0"/>
                <a:cs typeface="Arial" charset="0"/>
              </a:rPr>
              <a:t>Essenes loved the Word of God</a:t>
            </a:r>
          </a:p>
        </p:txBody>
      </p:sp>
    </p:spTree>
    <p:extLst>
      <p:ext uri="{BB962C8B-B14F-4D97-AF65-F5344CB8AC3E}">
        <p14:creationId xmlns:p14="http://schemas.microsoft.com/office/powerpoint/2010/main" val="474561712"/>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3" descr="baptiz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6" name="Picture 4" descr="High Priest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1588" y="0"/>
            <a:ext cx="29019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1" name="Rectangle 5"/>
          <p:cNvSpPr>
            <a:spLocks noGrp="1" noRot="1" noChangeArrowheads="1"/>
          </p:cNvSpPr>
          <p:nvPr>
            <p:ph type="title"/>
          </p:nvPr>
        </p:nvSpPr>
        <p:spPr>
          <a:xfrm>
            <a:off x="5410200" y="76200"/>
            <a:ext cx="3657600" cy="1173163"/>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80228" name="Picture 7" descr="High Priest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3049588"/>
            <a:ext cx="6629400" cy="384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8" name="Rectangle 2"/>
          <p:cNvSpPr>
            <a:spLocks noGrp="1" noChangeArrowheads="1"/>
          </p:cNvSpPr>
          <p:nvPr>
            <p:ph type="body" idx="1"/>
          </p:nvPr>
        </p:nvSpPr>
        <p:spPr>
          <a:xfrm>
            <a:off x="5410200" y="1465263"/>
            <a:ext cx="3657600" cy="1993900"/>
          </a:xfrm>
        </p:spPr>
        <p:txBody>
          <a:bodyPr/>
          <a:lstStyle/>
          <a:p>
            <a:pPr eaLnBrk="1" hangingPunct="1">
              <a:defRPr/>
            </a:pPr>
            <a:r>
              <a:rPr lang="en-US" sz="2400" b="1">
                <a:latin typeface="Arial" charset="0"/>
                <a:ea typeface="ＭＳ Ｐゴシック" charset="0"/>
                <a:cs typeface="ＭＳ Ｐゴシック" charset="0"/>
              </a:rPr>
              <a:t>Where did John get the concept of immersion and repentance?</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249556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5334000" y="76200"/>
            <a:ext cx="3810000" cy="1782763"/>
          </a:xfrm>
        </p:spPr>
        <p:txBody>
          <a:bodyPr/>
          <a:lstStyle/>
          <a:p>
            <a:pPr eaLnBrk="1" hangingPunct="1">
              <a:defRPr/>
            </a:pPr>
            <a:r>
              <a:rPr lang="en-US" sz="4000">
                <a:latin typeface="Arial" charset="0"/>
                <a:ea typeface="ＭＳ Ｐゴシック" charset="0"/>
                <a:cs typeface="ＭＳ Ｐゴシック" charset="0"/>
              </a:rPr>
              <a:t>The lowest spot on earth</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(-394 m.)</a:t>
            </a:r>
          </a:p>
        </p:txBody>
      </p:sp>
      <p:pic>
        <p:nvPicPr>
          <p:cNvPr id="55298" name="Picture 4" descr="N&amp;Ssectionsof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9" name="Rectangle 5"/>
          <p:cNvSpPr>
            <a:spLocks noChangeArrowheads="1"/>
          </p:cNvSpPr>
          <p:nvPr/>
        </p:nvSpPr>
        <p:spPr bwMode="auto">
          <a:xfrm>
            <a:off x="5562600" y="2057400"/>
            <a:ext cx="3810000" cy="48006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3-4 in. rain/year</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3 sections now</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Dropped 12 m. since 1975—was 20 m. higher in the 1</a:t>
            </a:r>
            <a:r>
              <a:rPr lang="en-US" sz="2400" b="1" baseline="30000">
                <a:solidFill>
                  <a:srgbClr val="FFFFFF"/>
                </a:solidFill>
                <a:effectLst>
                  <a:outerShdw blurRad="38100" dist="38100" dir="2700000" algn="tl">
                    <a:srgbClr val="000000"/>
                  </a:outerShdw>
                </a:effectLst>
                <a:latin typeface="Arial" charset="0"/>
                <a:ea typeface="ＭＳ Ｐゴシック" charset="0"/>
                <a:cs typeface="ＭＳ Ｐゴシック" charset="0"/>
              </a:rPr>
              <a:t>st</a:t>
            </a: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 cent. AD</a:t>
            </a: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Israel makes US$1 billion/yr. from potassium for fertilizer</a:t>
            </a:r>
          </a:p>
        </p:txBody>
      </p:sp>
    </p:spTree>
    <p:extLst>
      <p:ext uri="{BB962C8B-B14F-4D97-AF65-F5344CB8AC3E}">
        <p14:creationId xmlns:p14="http://schemas.microsoft.com/office/powerpoint/2010/main" val="458336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essenebaptistry"/>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Rot="1" noChangeArrowheads="1"/>
          </p:cNvSpPr>
          <p:nvPr>
            <p:ph type="title"/>
          </p:nvPr>
        </p:nvSpPr>
        <p:spPr>
          <a:xfrm>
            <a:off x="457200" y="274638"/>
            <a:ext cx="8229600" cy="715962"/>
          </a:xfrm>
          <a:solidFill>
            <a:srgbClr val="0033CC"/>
          </a:solidFill>
        </p:spPr>
        <p:txBody>
          <a:bodyPr/>
          <a:lstStyle/>
          <a:p>
            <a:pPr eaLnBrk="1" hangingPunct="1">
              <a:defRPr/>
            </a:pPr>
            <a:r>
              <a:rPr lang="en-US" sz="4000">
                <a:latin typeface="Arial" charset="0"/>
                <a:ea typeface="ＭＳ Ｐゴシック" charset="0"/>
              </a:rPr>
              <a:t>The Essenes vs. John &amp; Jesus</a:t>
            </a:r>
          </a:p>
        </p:txBody>
      </p:sp>
      <p:sp>
        <p:nvSpPr>
          <p:cNvPr id="141319" name="Rectangle 7"/>
          <p:cNvSpPr>
            <a:spLocks noChangeArrowheads="1"/>
          </p:cNvSpPr>
          <p:nvPr/>
        </p:nvSpPr>
        <p:spPr bwMode="auto">
          <a:xfrm>
            <a:off x="4724400" y="2179638"/>
            <a:ext cx="42672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Criticized temple leaders</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Forbade divorce &amp; remarriage</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Spiritual offerings</a:t>
            </a:r>
          </a:p>
          <a:p>
            <a:pPr marL="533400" indent="-533400"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Saw God</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people as spiritual temple</a:t>
            </a:r>
          </a:p>
        </p:txBody>
      </p:sp>
      <p:sp>
        <p:nvSpPr>
          <p:cNvPr id="141320" name="WordArt 8"/>
          <p:cNvSpPr>
            <a:spLocks noChangeArrowheads="1" noChangeShapeType="1" noTextEdit="1"/>
          </p:cNvSpPr>
          <p:nvPr/>
        </p:nvSpPr>
        <p:spPr bwMode="auto">
          <a:xfrm>
            <a:off x="533400" y="1295400"/>
            <a:ext cx="35052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John</a:t>
            </a:r>
          </a:p>
        </p:txBody>
      </p:sp>
      <p:sp>
        <p:nvSpPr>
          <p:cNvPr id="141321" name="WordArt 9"/>
          <p:cNvSpPr>
            <a:spLocks noChangeArrowheads="1" noChangeShapeType="1" noTextEdit="1"/>
          </p:cNvSpPr>
          <p:nvPr/>
        </p:nvSpPr>
        <p:spPr bwMode="auto">
          <a:xfrm>
            <a:off x="5029200" y="1295400"/>
            <a:ext cx="35052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Jesus</a:t>
            </a:r>
          </a:p>
        </p:txBody>
      </p:sp>
      <p:sp>
        <p:nvSpPr>
          <p:cNvPr id="182278" name="Text Box 10"/>
          <p:cNvSpPr txBox="1">
            <a:spLocks noChangeArrowheads="1"/>
          </p:cNvSpPr>
          <p:nvPr/>
        </p:nvSpPr>
        <p:spPr bwMode="auto">
          <a:xfrm>
            <a:off x="8458200" y="0"/>
            <a:ext cx="698500" cy="461963"/>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184</a:t>
            </a:r>
            <a:endParaRPr lang="en-US" sz="2000">
              <a:solidFill>
                <a:srgbClr val="000514"/>
              </a:solidFill>
              <a:latin typeface="Arial" charset="0"/>
              <a:cs typeface="Arial" charset="0"/>
            </a:endParaRPr>
          </a:p>
        </p:txBody>
      </p:sp>
      <p:sp>
        <p:nvSpPr>
          <p:cNvPr id="141323" name="Rectangle 11"/>
          <p:cNvSpPr>
            <a:spLocks noChangeArrowheads="1"/>
          </p:cNvSpPr>
          <p:nvPr/>
        </p:nvSpPr>
        <p:spPr bwMode="auto">
          <a:xfrm>
            <a:off x="76200" y="2179638"/>
            <a:ext cx="44958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Appeal to Isaiah 40:3</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Call to repentance &amp; baptism</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Anticipated imminent kingdom of God</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Water, spirit, &amp; fire</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Strange diet</a:t>
            </a:r>
          </a:p>
          <a:p>
            <a:pPr marL="533400" indent="-533400" defTabSz="914400" fontAlgn="base">
              <a:spcBef>
                <a:spcPct val="20000"/>
              </a:spcBef>
              <a:spcAft>
                <a:spcPct val="0"/>
              </a:spcAft>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Criticized religious leaders</a:t>
            </a:r>
          </a:p>
        </p:txBody>
      </p:sp>
    </p:spTree>
    <p:extLst>
      <p:ext uri="{BB962C8B-B14F-4D97-AF65-F5344CB8AC3E}">
        <p14:creationId xmlns:p14="http://schemas.microsoft.com/office/powerpoint/2010/main" val="3490317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37" dur="500"/>
                                        <p:tgtEl>
                                          <p:spTgt spid="14132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1"/>
                                        </p:tgtEl>
                                        <p:attrNameLst>
                                          <p:attrName>style.visibility</p:attrName>
                                        </p:attrNameLst>
                                      </p:cBhvr>
                                      <p:to>
                                        <p:strVal val="visible"/>
                                      </p:to>
                                    </p:set>
                                    <p:animEffect transition="in" filter="blinds(horizontal)">
                                      <p:cBhvr>
                                        <p:cTn id="42" dur="500"/>
                                        <p:tgtEl>
                                          <p:spTgt spid="1413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1323">
                                            <p:txEl>
                                              <p:pRg st="5" end="5"/>
                                            </p:txEl>
                                          </p:spTgt>
                                        </p:tgtEl>
                                        <p:attrNameLst>
                                          <p:attrName>style.visibility</p:attrName>
                                        </p:attrNameLst>
                                      </p:cBhvr>
                                      <p:to>
                                        <p:strVal val="visible"/>
                                      </p:to>
                                    </p:set>
                                    <p:animEffect transition="in" filter="blinds(horizontal)">
                                      <p:cBhvr>
                                        <p:cTn id="47" dur="500"/>
                                        <p:tgtEl>
                                          <p:spTgt spid="141323">
                                            <p:txEl>
                                              <p:pRg st="5" end="5"/>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1319"/>
                                        </p:tgtEl>
                                        <p:attrNameLst>
                                          <p:attrName>style.visibility</p:attrName>
                                        </p:attrNameLst>
                                      </p:cBhvr>
                                      <p:to>
                                        <p:strVal val="visible"/>
                                      </p:to>
                                    </p:set>
                                    <p:animEffect transition="in" filter="blinds(horizontal)">
                                      <p:cBhvr>
                                        <p:cTn id="50"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P spid="141321" grpId="0" animBg="1"/>
      <p:bldP spid="14132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spTree>
    <p:extLst>
      <p:ext uri="{BB962C8B-B14F-4D97-AF65-F5344CB8AC3E}">
        <p14:creationId xmlns:p14="http://schemas.microsoft.com/office/powerpoint/2010/main" val="3232816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541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2"/>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ＭＳ Ｐゴシック" charset="0"/>
              </a:rPr>
              <a:t>Crops from a Fresh Water Oasis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787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ct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9394" name="Picture 3" descr="Dead S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676400"/>
            <a:ext cx="7096125" cy="465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6" name="Picture 4" descr="Dead 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4267200"/>
            <a:ext cx="2286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7" name="Rectangle 5"/>
          <p:cNvSpPr>
            <a:spLocks noRot="1" noChangeArrowheads="1"/>
          </p:cNvSpPr>
          <p:nvPr/>
        </p:nvSpPr>
        <p:spPr bwMode="auto">
          <a:xfrm>
            <a:off x="5486400" y="808038"/>
            <a:ext cx="3962400" cy="868362"/>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400" b="1">
                <a:solidFill>
                  <a:srgbClr val="E5E5FF"/>
                </a:solidFill>
                <a:effectLst>
                  <a:outerShdw blurRad="38100" dist="38100" dir="2700000" algn="tl">
                    <a:srgbClr val="000000"/>
                  </a:outerShdw>
                </a:effectLst>
                <a:latin typeface="Garamond" charset="0"/>
                <a:ea typeface="ＭＳ Ｐゴシック" charset="0"/>
                <a:cs typeface="ＭＳ Ｐゴシック" charset="0"/>
              </a:rPr>
              <a:t>The Salt Sea</a:t>
            </a:r>
          </a:p>
        </p:txBody>
      </p:sp>
      <p:pic>
        <p:nvPicPr>
          <p:cNvPr id="320518" name="Picture 6" descr="En Ged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91050" cy="430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9" name="Picture 7" descr="nah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19613" y="0"/>
            <a:ext cx="4973637"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20" name="Rectangle 8"/>
          <p:cNvSpPr>
            <a:spLocks noGrp="1" noRot="1" noChangeArrowheads="1"/>
          </p:cNvSpPr>
          <p:nvPr>
            <p:ph type="title"/>
          </p:nvPr>
        </p:nvSpPr>
        <p:spPr>
          <a:xfrm>
            <a:off x="457200" y="274638"/>
            <a:ext cx="4038600" cy="715962"/>
          </a:xfrm>
        </p:spPr>
        <p:txBody>
          <a:bodyPr/>
          <a:lstStyle/>
          <a:p>
            <a:pPr eaLnBrk="1" hangingPunct="1">
              <a:defRPr/>
            </a:pPr>
            <a:r>
              <a:rPr lang="en-US">
                <a:latin typeface="Arial" charset="0"/>
                <a:ea typeface="ＭＳ Ｐゴシック" charset="0"/>
                <a:cs typeface="ＭＳ Ｐゴシック" charset="0"/>
              </a:rPr>
              <a:t>En Gedi</a:t>
            </a:r>
          </a:p>
        </p:txBody>
      </p:sp>
    </p:spTree>
    <p:extLst>
      <p:ext uri="{BB962C8B-B14F-4D97-AF65-F5344CB8AC3E}">
        <p14:creationId xmlns:p14="http://schemas.microsoft.com/office/powerpoint/2010/main" val="2975598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TotalTime>
  <Words>2106</Words>
  <Application>Microsoft Macintosh PowerPoint</Application>
  <PresentationFormat>On-screen Show (4:3)</PresentationFormat>
  <Paragraphs>396</Paragraphs>
  <Slides>72</Slides>
  <Notes>72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72</vt:i4>
      </vt:variant>
    </vt:vector>
  </HeadingPairs>
  <TitlesOfParts>
    <vt:vector size="84" baseType="lpstr">
      <vt:lpstr>Times</vt:lpstr>
      <vt:lpstr>Arial</vt:lpstr>
      <vt:lpstr>Calibri</vt:lpstr>
      <vt:lpstr>Garamond</vt:lpstr>
      <vt:lpstr>Impact</vt:lpstr>
      <vt:lpstr>Times New Roman</vt:lpstr>
      <vt:lpstr>Wingdings</vt:lpstr>
      <vt:lpstr>14 Literary 2 - Dead Sea Scrolls</vt:lpstr>
      <vt:lpstr>Default Design</vt:lpstr>
      <vt:lpstr>Blank Presentation</vt:lpstr>
      <vt:lpstr>2_Blank Presentation</vt:lpstr>
      <vt:lpstr>Orbit</vt:lpstr>
      <vt:lpstr>The Dead Sea Scrolls</vt:lpstr>
      <vt:lpstr>Location of the Dead Sea</vt:lpstr>
      <vt:lpstr>Elevations in North-South Divisions</vt:lpstr>
      <vt:lpstr>Baptismal Site of Jesus</vt:lpstr>
      <vt:lpstr>The Jordan Rift</vt:lpstr>
      <vt:lpstr>From the Heights</vt:lpstr>
      <vt:lpstr>The lowest spot on earth (-394 m.)</vt:lpstr>
      <vt:lpstr>Crops from a Fresh Water Oasis</vt:lpstr>
      <vt:lpstr>En Gedi</vt:lpstr>
      <vt:lpstr>Resorts of Salt?</vt:lpstr>
      <vt:lpstr>The Highest Salt Content on Earth</vt:lpstr>
      <vt:lpstr>I enjoyed it too!</vt:lpstr>
      <vt:lpstr>Dead Sea Mud</vt:lpstr>
      <vt:lpstr>Rick, Randall, Tim</vt:lpstr>
      <vt:lpstr>Stings the skin but feels great!</vt:lpstr>
      <vt:lpstr>Pure Pleasure!?</vt:lpstr>
      <vt:lpstr>History of the Dead Sea Scrolls</vt:lpstr>
      <vt:lpstr>History of the Dead Sea Scrolls</vt:lpstr>
      <vt:lpstr>Tough Work!</vt:lpstr>
      <vt:lpstr>Near Impossible Work</vt:lpstr>
      <vt:lpstr>Evaluating the Scrolls</vt:lpstr>
      <vt:lpstr>Strugnells' Team</vt:lpstr>
      <vt:lpstr>Ever-so-slow work…</vt:lpstr>
      <vt:lpstr>Hershel Shanks Complained in BAR </vt:lpstr>
      <vt:lpstr>What happened to Strugnell?</vt:lpstr>
      <vt:lpstr>Evangelical DSS Scholars</vt:lpstr>
      <vt:lpstr>MMT</vt:lpstr>
      <vt:lpstr>Shank's Controversial Reprint</vt:lpstr>
      <vt:lpstr>The Qumran Ruins</vt:lpstr>
      <vt:lpstr>Map of the Qumran Community</vt:lpstr>
      <vt:lpstr>Finds at Qumran</vt:lpstr>
      <vt:lpstr>The Qumran Community</vt:lpstr>
      <vt:lpstr>Who were the Essenes?</vt:lpstr>
      <vt:lpstr>Who were the Essenes?</vt:lpstr>
      <vt:lpstr>Who were the Essenes?</vt:lpstr>
      <vt:lpstr>Why did the Essenes form?</vt:lpstr>
      <vt:lpstr>Peter fought against the corrupt priesthood, but the Essenes…</vt:lpstr>
      <vt:lpstr>Essenes chose to withdraw…</vt:lpstr>
      <vt:lpstr>Why did the Essenes form?</vt:lpstr>
      <vt:lpstr>Other views of who lived at Qumran</vt:lpstr>
      <vt:lpstr>Others Doubt the Essene Theory</vt:lpstr>
      <vt:lpstr>What Scrolls were Found?</vt:lpstr>
      <vt:lpstr>The Copper Scrolls</vt:lpstr>
      <vt:lpstr>What Scrolls were Found?</vt:lpstr>
      <vt:lpstr>Many scrolls have missing parts</vt:lpstr>
      <vt:lpstr>But many are clearly readable!</vt:lpstr>
      <vt:lpstr>Contents of the Scrolls</vt:lpstr>
      <vt:lpstr>Contents of the Scrolls</vt:lpstr>
      <vt:lpstr>Contents of the Scrolls</vt:lpstr>
      <vt:lpstr>Pseudepigrapha</vt:lpstr>
      <vt:lpstr>Pseudepigrapha</vt:lpstr>
      <vt:lpstr>Pseudepigrapha</vt:lpstr>
      <vt:lpstr>Pseudepigrapha</vt:lpstr>
      <vt:lpstr>Is Jesus in the DSS?</vt:lpstr>
      <vt:lpstr>Cave 4 brought forth the most scrolls</vt:lpstr>
      <vt:lpstr>Significance of the DSS</vt:lpstr>
      <vt:lpstr>Jesus versus Tradition</vt:lpstr>
      <vt:lpstr>Significance of the DSS</vt:lpstr>
      <vt:lpstr>Significance of the DSS</vt:lpstr>
      <vt:lpstr>Significance of the DSS</vt:lpstr>
      <vt:lpstr>Shrine of the Book</vt:lpstr>
      <vt:lpstr>Significance of the DSS</vt:lpstr>
      <vt:lpstr>Significance of the DSS</vt:lpstr>
      <vt:lpstr>Paul versus Legalists</vt:lpstr>
      <vt:lpstr>Paul versus Legalists</vt:lpstr>
      <vt:lpstr>Where did John grow up?</vt:lpstr>
      <vt:lpstr>John the Baptist</vt:lpstr>
      <vt:lpstr>Essenes loved the Word of God</vt:lpstr>
      <vt:lpstr>John the Baptist</vt:lpstr>
      <vt:lpstr>The Essenes vs. John &amp; Jesus</vt:lpstr>
      <vt:lpstr>Black</vt:lpstr>
      <vt:lpstr>Bible Geography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Dead Sea Scrolls</dc:title>
  <dc:creator>Rick Griffith</dc:creator>
  <cp:lastModifiedBy>Rick Griffith</cp:lastModifiedBy>
  <cp:revision>7</cp:revision>
  <dcterms:created xsi:type="dcterms:W3CDTF">2014-09-26T08:56:56Z</dcterms:created>
  <dcterms:modified xsi:type="dcterms:W3CDTF">2023-01-13T20:08:30Z</dcterms:modified>
</cp:coreProperties>
</file>